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137"/>
  </p:notesMasterIdLst>
  <p:handoutMasterIdLst>
    <p:handoutMasterId r:id="rId138"/>
  </p:handoutMasterIdLst>
  <p:sldIdLst>
    <p:sldId id="256" r:id="rId3"/>
    <p:sldId id="261" r:id="rId4"/>
    <p:sldId id="262" r:id="rId5"/>
    <p:sldId id="259" r:id="rId6"/>
    <p:sldId id="273" r:id="rId7"/>
    <p:sldId id="389" r:id="rId8"/>
    <p:sldId id="390" r:id="rId9"/>
    <p:sldId id="351" r:id="rId10"/>
    <p:sldId id="350" r:id="rId11"/>
    <p:sldId id="349" r:id="rId12"/>
    <p:sldId id="387" r:id="rId13"/>
    <p:sldId id="346" r:id="rId14"/>
    <p:sldId id="347" r:id="rId15"/>
    <p:sldId id="272" r:id="rId16"/>
    <p:sldId id="341" r:id="rId17"/>
    <p:sldId id="345" r:id="rId18"/>
    <p:sldId id="343" r:id="rId19"/>
    <p:sldId id="344" r:id="rId20"/>
    <p:sldId id="352" r:id="rId21"/>
    <p:sldId id="275" r:id="rId22"/>
    <p:sldId id="271" r:id="rId23"/>
    <p:sldId id="276" r:id="rId24"/>
    <p:sldId id="326" r:id="rId25"/>
    <p:sldId id="325" r:id="rId26"/>
    <p:sldId id="378" r:id="rId27"/>
    <p:sldId id="379" r:id="rId28"/>
    <p:sldId id="380" r:id="rId29"/>
    <p:sldId id="381" r:id="rId30"/>
    <p:sldId id="327" r:id="rId31"/>
    <p:sldId id="328" r:id="rId32"/>
    <p:sldId id="329" r:id="rId33"/>
    <p:sldId id="330" r:id="rId34"/>
    <p:sldId id="331" r:id="rId35"/>
    <p:sldId id="383" r:id="rId36"/>
    <p:sldId id="384" r:id="rId37"/>
    <p:sldId id="385" r:id="rId38"/>
    <p:sldId id="332" r:id="rId39"/>
    <p:sldId id="333" r:id="rId40"/>
    <p:sldId id="334" r:id="rId41"/>
    <p:sldId id="335" r:id="rId42"/>
    <p:sldId id="336" r:id="rId43"/>
    <p:sldId id="338" r:id="rId44"/>
    <p:sldId id="339" r:id="rId45"/>
    <p:sldId id="337" r:id="rId46"/>
    <p:sldId id="340" r:id="rId47"/>
    <p:sldId id="354" r:id="rId48"/>
    <p:sldId id="270" r:id="rId49"/>
    <p:sldId id="277" r:id="rId50"/>
    <p:sldId id="356" r:id="rId51"/>
    <p:sldId id="363" r:id="rId52"/>
    <p:sldId id="362" r:id="rId53"/>
    <p:sldId id="361" r:id="rId54"/>
    <p:sldId id="360" r:id="rId55"/>
    <p:sldId id="359" r:id="rId56"/>
    <p:sldId id="358" r:id="rId57"/>
    <p:sldId id="357" r:id="rId58"/>
    <p:sldId id="365" r:id="rId59"/>
    <p:sldId id="364" r:id="rId60"/>
    <p:sldId id="368" r:id="rId61"/>
    <p:sldId id="367" r:id="rId62"/>
    <p:sldId id="366" r:id="rId63"/>
    <p:sldId id="355" r:id="rId64"/>
    <p:sldId id="369" r:id="rId65"/>
    <p:sldId id="371" r:id="rId66"/>
    <p:sldId id="370" r:id="rId67"/>
    <p:sldId id="372" r:id="rId68"/>
    <p:sldId id="374" r:id="rId69"/>
    <p:sldId id="375" r:id="rId70"/>
    <p:sldId id="376" r:id="rId71"/>
    <p:sldId id="377" r:id="rId72"/>
    <p:sldId id="373" r:id="rId73"/>
    <p:sldId id="269" r:id="rId74"/>
    <p:sldId id="278" r:id="rId75"/>
    <p:sldId id="290" r:id="rId76"/>
    <p:sldId id="289" r:id="rId77"/>
    <p:sldId id="288" r:id="rId78"/>
    <p:sldId id="287" r:id="rId79"/>
    <p:sldId id="268" r:id="rId80"/>
    <p:sldId id="291" r:id="rId81"/>
    <p:sldId id="292" r:id="rId82"/>
    <p:sldId id="295" r:id="rId83"/>
    <p:sldId id="293" r:id="rId84"/>
    <p:sldId id="298" r:id="rId85"/>
    <p:sldId id="294" r:id="rId86"/>
    <p:sldId id="299" r:id="rId87"/>
    <p:sldId id="321" r:id="rId88"/>
    <p:sldId id="296" r:id="rId89"/>
    <p:sldId id="322" r:id="rId90"/>
    <p:sldId id="297" r:id="rId91"/>
    <p:sldId id="323" r:id="rId92"/>
    <p:sldId id="324" r:id="rId93"/>
    <p:sldId id="386" r:id="rId94"/>
    <p:sldId id="267" r:id="rId95"/>
    <p:sldId id="280" r:id="rId96"/>
    <p:sldId id="393" r:id="rId97"/>
    <p:sldId id="394" r:id="rId98"/>
    <p:sldId id="395" r:id="rId99"/>
    <p:sldId id="398" r:id="rId100"/>
    <p:sldId id="397" r:id="rId101"/>
    <p:sldId id="396" r:id="rId102"/>
    <p:sldId id="285" r:id="rId103"/>
    <p:sldId id="265" r:id="rId104"/>
    <p:sldId id="281" r:id="rId105"/>
    <p:sldId id="391" r:id="rId106"/>
    <p:sldId id="392" r:id="rId107"/>
    <p:sldId id="266" r:id="rId108"/>
    <p:sldId id="282" r:id="rId109"/>
    <p:sldId id="263" r:id="rId110"/>
    <p:sldId id="283" r:id="rId111"/>
    <p:sldId id="264" r:id="rId112"/>
    <p:sldId id="284" r:id="rId113"/>
    <p:sldId id="300" r:id="rId114"/>
    <p:sldId id="301" r:id="rId115"/>
    <p:sldId id="304" r:id="rId116"/>
    <p:sldId id="303" r:id="rId117"/>
    <p:sldId id="302" r:id="rId118"/>
    <p:sldId id="305" r:id="rId119"/>
    <p:sldId id="306" r:id="rId120"/>
    <p:sldId id="307" r:id="rId121"/>
    <p:sldId id="308" r:id="rId122"/>
    <p:sldId id="310" r:id="rId123"/>
    <p:sldId id="309" r:id="rId124"/>
    <p:sldId id="311" r:id="rId125"/>
    <p:sldId id="312" r:id="rId126"/>
    <p:sldId id="313" r:id="rId127"/>
    <p:sldId id="314" r:id="rId128"/>
    <p:sldId id="315" r:id="rId129"/>
    <p:sldId id="316" r:id="rId130"/>
    <p:sldId id="286" r:id="rId131"/>
    <p:sldId id="317" r:id="rId132"/>
    <p:sldId id="318" r:id="rId133"/>
    <p:sldId id="388" r:id="rId134"/>
    <p:sldId id="319" r:id="rId135"/>
    <p:sldId id="320" r:id="rId136"/>
  </p:sldIdLst>
  <p:sldSz cx="9144000" cy="6858000" type="screen4x3"/>
  <p:notesSz cx="6858000" cy="9144000"/>
  <p:defaultTextStyle>
    <a:defPPr>
      <a:defRPr lang="ru-RU"/>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482B"/>
    <a:srgbClr val="C75806"/>
    <a:srgbClr val="000000"/>
    <a:srgbClr val="00499F"/>
    <a:srgbClr val="0CC1E0"/>
    <a:srgbClr val="1B00FE"/>
    <a:srgbClr val="FFFFFF"/>
    <a:srgbClr val="5D82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65" autoAdjust="0"/>
    <p:restoredTop sz="94648" autoAdjust="0"/>
  </p:normalViewPr>
  <p:slideViewPr>
    <p:cSldViewPr>
      <p:cViewPr varScale="1">
        <p:scale>
          <a:sx n="106" d="100"/>
          <a:sy n="106" d="100"/>
        </p:scale>
        <p:origin x="1968" y="114"/>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171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handoutMaster" Target="handoutMasters/handout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4810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endParaRPr lang="ru-RU"/>
          </a:p>
        </p:txBody>
      </p:sp>
      <p:sp>
        <p:nvSpPr>
          <p:cNvPr id="696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endParaRPr lang="ru-RU"/>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96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
        <p:nvSpPr>
          <p:cNvPr id="696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endParaRPr lang="ru-RU"/>
          </a:p>
        </p:txBody>
      </p:sp>
      <p:sp>
        <p:nvSpPr>
          <p:cNvPr id="696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BB790BE7-7D3A-4786-8ECE-032772E4137A}" type="slidenum">
              <a:rPr lang="ru-RU"/>
              <a:pPr/>
              <a:t>‹#›</a:t>
            </a:fld>
            <a:endParaRPr lang="ru-RU"/>
          </a:p>
        </p:txBody>
      </p:sp>
    </p:spTree>
    <p:extLst>
      <p:ext uri="{BB962C8B-B14F-4D97-AF65-F5344CB8AC3E}">
        <p14:creationId xmlns:p14="http://schemas.microsoft.com/office/powerpoint/2010/main" val="393868960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771775" y="3141663"/>
            <a:ext cx="5903913" cy="1109662"/>
          </a:xfrm>
          <a:effectLst>
            <a:outerShdw dist="17961" dir="2700000" algn="ctr" rotWithShape="0">
              <a:schemeClr val="bg2"/>
            </a:outerShdw>
          </a:effectLst>
        </p:spPr>
        <p:txBody>
          <a:bodyPr/>
          <a:lstStyle>
            <a:lvl1pPr>
              <a:defRPr sz="3200"/>
            </a:lvl1pPr>
          </a:lstStyle>
          <a:p>
            <a:r>
              <a:rPr lang="ru-RU"/>
              <a:t>Click to edit Master title style</a:t>
            </a:r>
          </a:p>
        </p:txBody>
      </p:sp>
      <p:sp>
        <p:nvSpPr>
          <p:cNvPr id="5123" name="Rectangle 3"/>
          <p:cNvSpPr>
            <a:spLocks noGrp="1" noChangeArrowheads="1"/>
          </p:cNvSpPr>
          <p:nvPr>
            <p:ph type="subTitle" idx="1"/>
          </p:nvPr>
        </p:nvSpPr>
        <p:spPr>
          <a:xfrm>
            <a:off x="2771775" y="3813175"/>
            <a:ext cx="5903913" cy="696913"/>
          </a:xfrm>
          <a:effectLst>
            <a:outerShdw dist="17961" dir="2700000" algn="ctr" rotWithShape="0">
              <a:schemeClr val="bg2"/>
            </a:outerShdw>
          </a:effectLst>
        </p:spPr>
        <p:txBody>
          <a:bodyPr/>
          <a:lstStyle>
            <a:lvl1pPr marL="0" indent="0" algn="r">
              <a:buFontTx/>
              <a:buNone/>
              <a:defRPr sz="2400" b="1"/>
            </a:lvl1pPr>
          </a:lstStyle>
          <a:p>
            <a:r>
              <a:rPr lang="ru-RU"/>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084888" y="1268413"/>
            <a:ext cx="1871662" cy="5472112"/>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68313" y="1268413"/>
            <a:ext cx="5464175" cy="547211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D7546678-34F6-4E72-AA58-A4EC3EC3A40F}" type="slidenum">
              <a:rPr lang="ru-RU"/>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F605EEEE-95BC-410A-BD3D-4F18E5C60565}" type="slidenum">
              <a:rPr lang="ru-RU"/>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F344F556-3CED-43D4-836F-D01CB8BFDF66}" type="slidenum">
              <a:rPr lang="ru-RU"/>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1908175" y="1600200"/>
            <a:ext cx="33131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373688" y="1600200"/>
            <a:ext cx="33131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FA712099-DFEE-482C-8E94-987139C354A9}" type="slidenum">
              <a:rPr lang="ru-RU"/>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F69BED2E-D3F2-4A40-8809-8F72A1BB5064}" type="slidenum">
              <a:rPr lang="ru-RU"/>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12459FDD-495F-47F0-996C-BAE3CC964AA7}" type="slidenum">
              <a:rPr lang="ru-RU"/>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A17F1B49-5B41-421E-89D9-FBD3191EAA35}" type="slidenum">
              <a:rPr lang="ru-RU"/>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7339A3CF-B257-43F1-86E1-469A47BCE6D1}" type="slidenum">
              <a:rPr lang="ru-RU"/>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CC117723-62A3-49D3-8EFC-09ECE2490AF8}" type="slidenum">
              <a:rPr lang="ru-RU"/>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60B58633-05DC-4687-9FB9-6D5FF7FFBBAA}" type="slidenum">
              <a:rPr lang="ru-RU"/>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92938" y="274638"/>
            <a:ext cx="1693862"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1908175" y="274638"/>
            <a:ext cx="4932363"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C28011CE-4070-4A40-9B2B-9E89321BE7A4}" type="slidenum">
              <a:rPr lang="ru-RU"/>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539750" y="1844675"/>
            <a:ext cx="3632200"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324350" y="1844675"/>
            <a:ext cx="3632200"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268413"/>
            <a:ext cx="7416800" cy="50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539750" y="1844675"/>
            <a:ext cx="7416800" cy="4895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r" rtl="0" fontAlgn="base">
        <a:spcBef>
          <a:spcPct val="0"/>
        </a:spcBef>
        <a:spcAft>
          <a:spcPct val="0"/>
        </a:spcAft>
        <a:defRPr sz="3600" b="1">
          <a:solidFill>
            <a:schemeClr val="tx2"/>
          </a:solidFill>
          <a:latin typeface="+mj-lt"/>
          <a:ea typeface="+mj-ea"/>
          <a:cs typeface="+mj-cs"/>
        </a:defRPr>
      </a:lvl1pPr>
      <a:lvl2pPr algn="r" rtl="0" fontAlgn="base">
        <a:spcBef>
          <a:spcPct val="0"/>
        </a:spcBef>
        <a:spcAft>
          <a:spcPct val="0"/>
        </a:spcAft>
        <a:defRPr sz="3600" b="1">
          <a:solidFill>
            <a:schemeClr val="tx2"/>
          </a:solidFill>
          <a:latin typeface="Verdana" pitchFamily="34" charset="0"/>
        </a:defRPr>
      </a:lvl2pPr>
      <a:lvl3pPr algn="r" rtl="0" fontAlgn="base">
        <a:spcBef>
          <a:spcPct val="0"/>
        </a:spcBef>
        <a:spcAft>
          <a:spcPct val="0"/>
        </a:spcAft>
        <a:defRPr sz="3600" b="1">
          <a:solidFill>
            <a:schemeClr val="tx2"/>
          </a:solidFill>
          <a:latin typeface="Verdana" pitchFamily="34" charset="0"/>
        </a:defRPr>
      </a:lvl3pPr>
      <a:lvl4pPr algn="r" rtl="0" fontAlgn="base">
        <a:spcBef>
          <a:spcPct val="0"/>
        </a:spcBef>
        <a:spcAft>
          <a:spcPct val="0"/>
        </a:spcAft>
        <a:defRPr sz="3600" b="1">
          <a:solidFill>
            <a:schemeClr val="tx2"/>
          </a:solidFill>
          <a:latin typeface="Verdana" pitchFamily="34" charset="0"/>
        </a:defRPr>
      </a:lvl4pPr>
      <a:lvl5pPr algn="r" rtl="0" fontAlgn="base">
        <a:spcBef>
          <a:spcPct val="0"/>
        </a:spcBef>
        <a:spcAft>
          <a:spcPct val="0"/>
        </a:spcAft>
        <a:defRPr sz="3600" b="1">
          <a:solidFill>
            <a:schemeClr val="tx2"/>
          </a:solidFill>
          <a:latin typeface="Verdana" pitchFamily="34" charset="0"/>
        </a:defRPr>
      </a:lvl5pPr>
      <a:lvl6pPr marL="457200" algn="r" rtl="0" fontAlgn="base">
        <a:spcBef>
          <a:spcPct val="0"/>
        </a:spcBef>
        <a:spcAft>
          <a:spcPct val="0"/>
        </a:spcAft>
        <a:defRPr sz="3600" b="1">
          <a:solidFill>
            <a:schemeClr val="tx2"/>
          </a:solidFill>
          <a:latin typeface="Verdana" pitchFamily="34" charset="0"/>
        </a:defRPr>
      </a:lvl6pPr>
      <a:lvl7pPr marL="914400" algn="r" rtl="0" fontAlgn="base">
        <a:spcBef>
          <a:spcPct val="0"/>
        </a:spcBef>
        <a:spcAft>
          <a:spcPct val="0"/>
        </a:spcAft>
        <a:defRPr sz="3600" b="1">
          <a:solidFill>
            <a:schemeClr val="tx2"/>
          </a:solidFill>
          <a:latin typeface="Verdana" pitchFamily="34" charset="0"/>
        </a:defRPr>
      </a:lvl7pPr>
      <a:lvl8pPr marL="1371600" algn="r" rtl="0" fontAlgn="base">
        <a:spcBef>
          <a:spcPct val="0"/>
        </a:spcBef>
        <a:spcAft>
          <a:spcPct val="0"/>
        </a:spcAft>
        <a:defRPr sz="3600" b="1">
          <a:solidFill>
            <a:schemeClr val="tx2"/>
          </a:solidFill>
          <a:latin typeface="Verdana" pitchFamily="34" charset="0"/>
        </a:defRPr>
      </a:lvl8pPr>
      <a:lvl9pPr marL="1828800" algn="r" rtl="0" fontAlgn="base">
        <a:spcBef>
          <a:spcPct val="0"/>
        </a:spcBef>
        <a:spcAft>
          <a:spcPct val="0"/>
        </a:spcAft>
        <a:defRPr sz="3600" b="1">
          <a:solidFill>
            <a:schemeClr val="tx2"/>
          </a:solidFill>
          <a:latin typeface="Verdana" pitchFamily="34" charset="0"/>
        </a:defRPr>
      </a:lvl9pPr>
    </p:titleStyle>
    <p:bodyStyle>
      <a:lvl1pPr marL="342900" indent="-342900" algn="l" rtl="0" fontAlgn="base">
        <a:spcBef>
          <a:spcPct val="20000"/>
        </a:spcBef>
        <a:spcAft>
          <a:spcPct val="0"/>
        </a:spcAft>
        <a:buChar char="•"/>
        <a:defRPr sz="2800">
          <a:solidFill>
            <a:schemeClr val="tx2"/>
          </a:solidFill>
          <a:latin typeface="+mn-lt"/>
          <a:ea typeface="+mn-ea"/>
          <a:cs typeface="+mn-cs"/>
        </a:defRPr>
      </a:lvl1pPr>
      <a:lvl2pPr marL="742950" indent="-285750" algn="l" rtl="0" fontAlgn="base">
        <a:spcBef>
          <a:spcPct val="20000"/>
        </a:spcBef>
        <a:spcAft>
          <a:spcPct val="0"/>
        </a:spcAft>
        <a:buChar char="–"/>
        <a:defRPr sz="2400" b="1">
          <a:solidFill>
            <a:schemeClr val="tx2"/>
          </a:solidFill>
          <a:latin typeface="+mn-lt"/>
        </a:defRPr>
      </a:lvl2pPr>
      <a:lvl3pPr marL="1143000" indent="-228600" algn="l" rtl="0" fontAlgn="base">
        <a:spcBef>
          <a:spcPct val="20000"/>
        </a:spcBef>
        <a:spcAft>
          <a:spcPct val="0"/>
        </a:spcAft>
        <a:buChar char="•"/>
        <a:defRPr sz="2400">
          <a:solidFill>
            <a:schemeClr val="tx2"/>
          </a:solidFill>
          <a:latin typeface="+mn-lt"/>
        </a:defRPr>
      </a:lvl3pPr>
      <a:lvl4pPr marL="1600200" indent="-228600" algn="l" rtl="0" fontAlgn="base">
        <a:spcBef>
          <a:spcPct val="20000"/>
        </a:spcBef>
        <a:spcAft>
          <a:spcPct val="0"/>
        </a:spcAft>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1979613" y="274638"/>
            <a:ext cx="6707187"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90467" name="Rectangle 3"/>
          <p:cNvSpPr>
            <a:spLocks noGrp="1" noChangeArrowheads="1"/>
          </p:cNvSpPr>
          <p:nvPr>
            <p:ph type="body" idx="1"/>
          </p:nvPr>
        </p:nvSpPr>
        <p:spPr bwMode="auto">
          <a:xfrm>
            <a:off x="1908175" y="1600200"/>
            <a:ext cx="677862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
        <p:nvSpPr>
          <p:cNvPr id="1904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endParaRPr lang="ru-RU"/>
          </a:p>
        </p:txBody>
      </p:sp>
      <p:sp>
        <p:nvSpPr>
          <p:cNvPr id="1904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endParaRPr lang="ru-RU"/>
          </a:p>
        </p:txBody>
      </p:sp>
      <p:sp>
        <p:nvSpPr>
          <p:cNvPr id="1904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96211C84-94D4-45DD-86DF-967361A37006}"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Verdana" pitchFamily="34" charset="0"/>
        </a:defRPr>
      </a:lvl2pPr>
      <a:lvl3pPr algn="ctr" rtl="0" fontAlgn="base">
        <a:spcBef>
          <a:spcPct val="0"/>
        </a:spcBef>
        <a:spcAft>
          <a:spcPct val="0"/>
        </a:spcAft>
        <a:defRPr sz="4400">
          <a:solidFill>
            <a:schemeClr val="tx2"/>
          </a:solidFill>
          <a:latin typeface="Verdana" pitchFamily="34" charset="0"/>
        </a:defRPr>
      </a:lvl3pPr>
      <a:lvl4pPr algn="ctr" rtl="0" fontAlgn="base">
        <a:spcBef>
          <a:spcPct val="0"/>
        </a:spcBef>
        <a:spcAft>
          <a:spcPct val="0"/>
        </a:spcAft>
        <a:defRPr sz="4400">
          <a:solidFill>
            <a:schemeClr val="tx2"/>
          </a:solidFill>
          <a:latin typeface="Verdana" pitchFamily="34" charset="0"/>
        </a:defRPr>
      </a:lvl4pPr>
      <a:lvl5pPr algn="ctr" rtl="0" fontAlgn="base">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google.com/url?sa=t&amp;rct=j&amp;q=&amp;esrc=s&amp;source=web&amp;cd=&amp;ved=2ahUKEwjdq6fkiY3sAhUTa80KHXlKCjgQFjAAegQIBBAB&amp;url=https://ohiodnr.gov/wps/wcm/connect/gov/17f14732-dfcb-4cea-ac25-cc0bcabe814e/Fishing%2BRegulations_Pub%2B5084.pdf?MOD%3DAJPERES%26CONVERT_TO%3Durl%26CACHEID%3DROOTWORKSPACE.Z18_M1HGGIK0N0JO00QO9DDDDM3000-17f14732-dfcb-4cea-ac25-cc0bcabe814e-nbs90iL&amp;usg=AOvVaw2rKz3cCpQMU2wyEwxdJ3RH" TargetMode="Externa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17.xml"/><Relationship Id="rId5" Type="http://schemas.openxmlformats.org/officeDocument/2006/relationships/image" Target="../media/image118.jpeg"/><Relationship Id="rId4" Type="http://schemas.openxmlformats.org/officeDocument/2006/relationships/image" Target="../media/image117.jpg"/></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image" Target="../media/image10.jpg"/></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3.xml"/><Relationship Id="rId4" Type="http://schemas.openxmlformats.org/officeDocument/2006/relationships/image" Target="../media/image91.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8" name="Rectangle 12"/>
          <p:cNvSpPr>
            <a:spLocks noGrp="1" noChangeArrowheads="1"/>
          </p:cNvSpPr>
          <p:nvPr>
            <p:ph type="ctrTitle"/>
          </p:nvPr>
        </p:nvSpPr>
        <p:spPr>
          <a:xfrm>
            <a:off x="395536" y="4653136"/>
            <a:ext cx="4338228" cy="1008112"/>
          </a:xfrm>
        </p:spPr>
        <p:txBody>
          <a:bodyPr/>
          <a:lstStyle/>
          <a:p>
            <a:pPr algn="l"/>
            <a:r>
              <a:rPr lang="en-US" sz="2800" b="0" dirty="0" smtClean="0">
                <a:solidFill>
                  <a:srgbClr val="5D8223"/>
                </a:solidFill>
                <a:latin typeface="HelveticaNeueLT Pro 33 ThEx" pitchFamily="34" charset="0"/>
              </a:rPr>
              <a:t>Troop 344/9344</a:t>
            </a:r>
            <a:br>
              <a:rPr lang="en-US" sz="2800" b="0" dirty="0" smtClean="0">
                <a:solidFill>
                  <a:srgbClr val="5D8223"/>
                </a:solidFill>
                <a:latin typeface="HelveticaNeueLT Pro 33 ThEx" pitchFamily="34" charset="0"/>
              </a:rPr>
            </a:br>
            <a:r>
              <a:rPr lang="en-US" sz="2800" b="0" dirty="0" smtClean="0">
                <a:solidFill>
                  <a:srgbClr val="5D8223"/>
                </a:solidFill>
                <a:latin typeface="HelveticaNeueLT Pro 33 ThEx" pitchFamily="34" charset="0"/>
              </a:rPr>
              <a:t>Pemberville, OH</a:t>
            </a:r>
            <a:endParaRPr lang="en-US" sz="2800" b="0" dirty="0">
              <a:solidFill>
                <a:srgbClr val="5D8223"/>
              </a:solidFill>
              <a:latin typeface="HelveticaNeueLT Pro 33 ThEx" pitchFamily="34" charset="0"/>
            </a:endParaRPr>
          </a:p>
        </p:txBody>
      </p:sp>
      <p:sp>
        <p:nvSpPr>
          <p:cNvPr id="34829" name="Rectangle 13"/>
          <p:cNvSpPr>
            <a:spLocks noGrp="1" noChangeArrowheads="1"/>
          </p:cNvSpPr>
          <p:nvPr>
            <p:ph type="subTitle" idx="1"/>
          </p:nvPr>
        </p:nvSpPr>
        <p:spPr>
          <a:xfrm>
            <a:off x="323528" y="5491162"/>
            <a:ext cx="8820472" cy="1366838"/>
          </a:xfrm>
        </p:spPr>
        <p:txBody>
          <a:bodyPr/>
          <a:lstStyle/>
          <a:p>
            <a:pPr algn="l"/>
            <a:r>
              <a:rPr lang="en-US" sz="6600" dirty="0" smtClean="0">
                <a:solidFill>
                  <a:srgbClr val="5D8223"/>
                </a:solidFill>
                <a:latin typeface="HelveticaNeueLT Pro 33 ThEx" pitchFamily="34" charset="0"/>
              </a:rPr>
              <a:t>Fishing Merit Badge</a:t>
            </a:r>
            <a:endParaRPr lang="uk-UA" sz="6600" dirty="0">
              <a:solidFill>
                <a:srgbClr val="5D8223"/>
              </a:solidFill>
              <a:latin typeface="HelveticaNeueLT Pro 33 ThEx"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330" y="3671974"/>
            <a:ext cx="914400" cy="9334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a:latin typeface="HelveticaNeueLT Pro 33 ThEx" pitchFamily="34" charset="0"/>
              </a:rPr>
              <a:t>First Aid and Fishing</a:t>
            </a:r>
          </a:p>
        </p:txBody>
      </p:sp>
      <p:sp>
        <p:nvSpPr>
          <p:cNvPr id="2" name="Content Placeholder 1"/>
          <p:cNvSpPr>
            <a:spLocks noGrp="1"/>
          </p:cNvSpPr>
          <p:nvPr>
            <p:ph idx="1"/>
          </p:nvPr>
        </p:nvSpPr>
        <p:spPr>
          <a:xfrm>
            <a:off x="1891407" y="3933056"/>
            <a:ext cx="7235825" cy="2553147"/>
          </a:xfrm>
        </p:spPr>
        <p:txBody>
          <a:bodyPr/>
          <a:lstStyle/>
          <a:p>
            <a:pPr lvl="0"/>
            <a:r>
              <a:rPr lang="en-US" sz="1800" dirty="0"/>
              <a:t>Scratches: Scratches are very common injuries that are usually caused by </a:t>
            </a:r>
            <a:r>
              <a:rPr lang="en-US" sz="1800" dirty="0" smtClean="0"/>
              <a:t>animals.</a:t>
            </a:r>
          </a:p>
          <a:p>
            <a:pPr lvl="0"/>
            <a:r>
              <a:rPr lang="en-US" sz="1800" dirty="0" smtClean="0"/>
              <a:t>Treatment</a:t>
            </a:r>
            <a:r>
              <a:rPr lang="en-US" sz="1800" dirty="0"/>
              <a:t>: </a:t>
            </a:r>
            <a:endParaRPr lang="en-US" sz="1800" dirty="0" smtClean="0"/>
          </a:p>
          <a:p>
            <a:pPr lvl="1"/>
            <a:r>
              <a:rPr lang="en-US" sz="1800" dirty="0" smtClean="0"/>
              <a:t>First</a:t>
            </a:r>
            <a:r>
              <a:rPr lang="en-US" sz="1800" dirty="0"/>
              <a:t>, because scratches can easily become infected, you should clean the area thoroughly and remove any dirt and debris. Cover wound with gauze.</a:t>
            </a:r>
          </a:p>
          <a:p>
            <a:pPr lvl="1"/>
            <a:r>
              <a:rPr lang="en-US" sz="1800" dirty="0"/>
              <a:t>Do not scrub vigorously, as this can cause more tissue damage.</a:t>
            </a:r>
          </a:p>
          <a:p>
            <a:pPr marL="298450" marR="79375" indent="-285750">
              <a:spcBef>
                <a:spcPts val="0"/>
              </a:spcBef>
              <a:tabLst>
                <a:tab pos="6946265" algn="l"/>
              </a:tabLst>
            </a:pPr>
            <a:endParaRPr lang="en-US" sz="1800" dirty="0">
              <a:cs typeface="DejaVu San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3019" y="1340768"/>
            <a:ext cx="3360373" cy="2520280"/>
          </a:xfrm>
          <a:prstGeom prst="rect">
            <a:avLst/>
          </a:prstGeom>
        </p:spPr>
      </p:pic>
    </p:spTree>
    <p:extLst>
      <p:ext uri="{BB962C8B-B14F-4D97-AF65-F5344CB8AC3E}">
        <p14:creationId xmlns:p14="http://schemas.microsoft.com/office/powerpoint/2010/main" val="37192990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HelveticaNeueLT Pro 33 ThEx" pitchFamily="34" charset="0"/>
              </a:rPr>
              <a:t>Leave No Trace</a:t>
            </a:r>
            <a:endParaRPr lang="en-US" dirty="0"/>
          </a:p>
        </p:txBody>
      </p:sp>
      <p:sp>
        <p:nvSpPr>
          <p:cNvPr id="3" name="Content Placeholder 2"/>
          <p:cNvSpPr>
            <a:spLocks noGrp="1"/>
          </p:cNvSpPr>
          <p:nvPr>
            <p:ph idx="1"/>
          </p:nvPr>
        </p:nvSpPr>
        <p:spPr/>
        <p:txBody>
          <a:bodyPr/>
          <a:lstStyle/>
          <a:p>
            <a:pPr>
              <a:buFont typeface="+mj-lt"/>
              <a:buAutoNum type="arabicPeriod" startAt="7"/>
            </a:pPr>
            <a:r>
              <a:rPr lang="en-US" sz="1800" b="1" dirty="0"/>
              <a:t>Be Considerate of Other Visitors. </a:t>
            </a:r>
            <a:r>
              <a:rPr lang="en-US" sz="1800" dirty="0"/>
              <a:t>Thoughtful anglers </a:t>
            </a:r>
            <a:r>
              <a:rPr lang="en-US" sz="1800" dirty="0" smtClean="0"/>
              <a:t>respect other </a:t>
            </a:r>
            <a:r>
              <a:rPr lang="en-US" sz="1800" dirty="0"/>
              <a:t>visitors and protect the quality of their experience. </a:t>
            </a:r>
            <a:r>
              <a:rPr lang="en-US" sz="1800" dirty="0" smtClean="0"/>
              <a:t>The following </a:t>
            </a:r>
            <a:r>
              <a:rPr lang="en-US" sz="1800" dirty="0"/>
              <a:t>are a few tenets of outdoor ethics:</a:t>
            </a:r>
          </a:p>
          <a:p>
            <a:pPr lvl="1"/>
            <a:r>
              <a:rPr lang="en-US" sz="1400" dirty="0" smtClean="0"/>
              <a:t>Travel </a:t>
            </a:r>
            <a:r>
              <a:rPr lang="en-US" sz="1400" dirty="0"/>
              <a:t>in small groups. If camping, do so in groups no </a:t>
            </a:r>
            <a:r>
              <a:rPr lang="en-US" sz="1400" dirty="0" smtClean="0"/>
              <a:t>larger than that prescribed by the land managers.</a:t>
            </a:r>
          </a:p>
          <a:p>
            <a:pPr lvl="1"/>
            <a:r>
              <a:rPr lang="en-US" sz="1400" dirty="0" smtClean="0"/>
              <a:t>Let </a:t>
            </a:r>
            <a:r>
              <a:rPr lang="en-US" sz="1400" dirty="0"/>
              <a:t>nature’s sounds prevail. Keep the noise down and </a:t>
            </a:r>
            <a:r>
              <a:rPr lang="en-US" sz="1400" dirty="0" smtClean="0"/>
              <a:t>leave radios</a:t>
            </a:r>
            <a:r>
              <a:rPr lang="en-US" sz="1400" dirty="0"/>
              <a:t>, music players, and pets at home. Fish can be </a:t>
            </a:r>
            <a:r>
              <a:rPr lang="en-US" sz="1400" dirty="0" smtClean="0"/>
              <a:t>spooked by </a:t>
            </a:r>
            <a:r>
              <a:rPr lang="en-US" sz="1400" dirty="0"/>
              <a:t>such interruptions. In bear country, however, being a </a:t>
            </a:r>
            <a:r>
              <a:rPr lang="en-US" sz="1400" dirty="0" smtClean="0"/>
              <a:t>bit talkative </a:t>
            </a:r>
            <a:r>
              <a:rPr lang="en-US" sz="1400" dirty="0"/>
              <a:t>on the trail might help prevent a surprise </a:t>
            </a:r>
            <a:r>
              <a:rPr lang="en-US" sz="1400" dirty="0" smtClean="0"/>
              <a:t>encounter with </a:t>
            </a:r>
            <a:r>
              <a:rPr lang="en-US" sz="1400" dirty="0"/>
              <a:t>a bear.</a:t>
            </a:r>
          </a:p>
          <a:p>
            <a:pPr lvl="1"/>
            <a:r>
              <a:rPr lang="en-US" sz="1400" dirty="0" smtClean="0"/>
              <a:t>Select </a:t>
            </a:r>
            <a:r>
              <a:rPr lang="en-US" sz="1400" dirty="0"/>
              <a:t>fishing spots and campsites away from other groups </a:t>
            </a:r>
            <a:r>
              <a:rPr lang="en-US" sz="1400" dirty="0" smtClean="0"/>
              <a:t>to help </a:t>
            </a:r>
            <a:r>
              <a:rPr lang="en-US" sz="1400" dirty="0"/>
              <a:t>preserve their solitude and their chances of catching fish.</a:t>
            </a:r>
          </a:p>
          <a:p>
            <a:pPr lvl="1"/>
            <a:r>
              <a:rPr lang="en-US" sz="1400" dirty="0" smtClean="0"/>
              <a:t>Always </a:t>
            </a:r>
            <a:r>
              <a:rPr lang="en-US" sz="1400" dirty="0"/>
              <a:t>travel quietly to avoid disturbing other visitors. </a:t>
            </a:r>
            <a:r>
              <a:rPr lang="en-US" sz="1400" dirty="0" smtClean="0"/>
              <a:t>If fishing </a:t>
            </a:r>
            <a:r>
              <a:rPr lang="en-US" sz="1400" dirty="0"/>
              <a:t>from a watercraft, take care not to disturb </a:t>
            </a:r>
            <a:r>
              <a:rPr lang="en-US" sz="1400" dirty="0" smtClean="0"/>
              <a:t>other anglers</a:t>
            </a:r>
            <a:r>
              <a:rPr lang="en-US" sz="1400" dirty="0"/>
              <a:t>’ efforts on the water.</a:t>
            </a:r>
          </a:p>
          <a:p>
            <a:pPr lvl="1"/>
            <a:r>
              <a:rPr lang="en-US" sz="1400" dirty="0" smtClean="0"/>
              <a:t>Respect </a:t>
            </a:r>
            <a:r>
              <a:rPr lang="en-US" sz="1400" dirty="0"/>
              <a:t>private property and leave gates (open or </a:t>
            </a:r>
            <a:r>
              <a:rPr lang="en-US" sz="1400" dirty="0" smtClean="0"/>
              <a:t>closed) as </a:t>
            </a:r>
            <a:r>
              <a:rPr lang="en-US" sz="1400" dirty="0"/>
              <a:t>found.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336" y="116632"/>
            <a:ext cx="1400944" cy="1400944"/>
          </a:xfrm>
          <a:prstGeom prst="rect">
            <a:avLst/>
          </a:prstGeom>
        </p:spPr>
      </p:pic>
    </p:spTree>
    <p:extLst>
      <p:ext uri="{BB962C8B-B14F-4D97-AF65-F5344CB8AC3E}">
        <p14:creationId xmlns:p14="http://schemas.microsoft.com/office/powerpoint/2010/main" val="12188122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Catch and Release</a:t>
            </a:r>
            <a:endParaRPr lang="en-US" dirty="0">
              <a:latin typeface="HelveticaNeueLT Pro 33 ThEx" pitchFamily="34" charset="0"/>
            </a:endParaRPr>
          </a:p>
        </p:txBody>
      </p:sp>
      <p:sp>
        <p:nvSpPr>
          <p:cNvPr id="195587" name="Rectangle 3"/>
          <p:cNvSpPr>
            <a:spLocks noGrp="1" noChangeArrowheads="1"/>
          </p:cNvSpPr>
          <p:nvPr>
            <p:ph type="body" idx="1"/>
          </p:nvPr>
        </p:nvSpPr>
        <p:spPr>
          <a:xfrm>
            <a:off x="1908175" y="1340768"/>
            <a:ext cx="7056313" cy="5328592"/>
          </a:xfrm>
        </p:spPr>
        <p:txBody>
          <a:bodyPr/>
          <a:lstStyle/>
          <a:p>
            <a:r>
              <a:rPr lang="en-US" sz="2000" dirty="0" smtClean="0"/>
              <a:t>Catch </a:t>
            </a:r>
            <a:r>
              <a:rPr lang="en-US" sz="2000" dirty="0"/>
              <a:t>and release </a:t>
            </a:r>
            <a:r>
              <a:rPr lang="en-US" sz="2000" dirty="0" smtClean="0"/>
              <a:t>helps prevent </a:t>
            </a:r>
            <a:r>
              <a:rPr lang="en-US" sz="2000" dirty="0"/>
              <a:t>overfishing.</a:t>
            </a:r>
          </a:p>
          <a:p>
            <a:pPr lvl="1"/>
            <a:r>
              <a:rPr lang="en-US" sz="1400" dirty="0" smtClean="0"/>
              <a:t>Use </a:t>
            </a:r>
            <a:r>
              <a:rPr lang="en-US" sz="1400" dirty="0"/>
              <a:t>artificial lures with barbless single hooks. </a:t>
            </a:r>
            <a:r>
              <a:rPr lang="en-US" sz="1400" dirty="0" smtClean="0"/>
              <a:t>Fish tend </a:t>
            </a:r>
            <a:r>
              <a:rPr lang="en-US" sz="1400" dirty="0"/>
              <a:t>to swallow live bait more deeply, and </a:t>
            </a:r>
            <a:r>
              <a:rPr lang="en-US" sz="1400" dirty="0" smtClean="0"/>
              <a:t>barbless hooks </a:t>
            </a:r>
            <a:r>
              <a:rPr lang="en-US" sz="1400" dirty="0"/>
              <a:t>are easier to remove and do less damage </a:t>
            </a:r>
            <a:r>
              <a:rPr lang="en-US" sz="1400" dirty="0" smtClean="0"/>
              <a:t>than barbed </a:t>
            </a:r>
            <a:r>
              <a:rPr lang="en-US" sz="1400" dirty="0"/>
              <a:t>hooks.</a:t>
            </a:r>
          </a:p>
          <a:p>
            <a:pPr lvl="1"/>
            <a:r>
              <a:rPr lang="en-US" sz="1400" dirty="0" smtClean="0"/>
              <a:t>Play </a:t>
            </a:r>
            <a:r>
              <a:rPr lang="en-US" sz="1400" dirty="0"/>
              <a:t>the fish, then release it as gently and </a:t>
            </a:r>
            <a:r>
              <a:rPr lang="en-US" sz="1400" dirty="0" smtClean="0"/>
              <a:t>quickly as </a:t>
            </a:r>
            <a:r>
              <a:rPr lang="en-US" sz="1400" dirty="0"/>
              <a:t>possible. Do not play the fish to </a:t>
            </a:r>
            <a:r>
              <a:rPr lang="en-US" sz="1400" dirty="0" smtClean="0"/>
              <a:t>exhaustion, or </a:t>
            </a:r>
            <a:r>
              <a:rPr lang="en-US" sz="1400" dirty="0"/>
              <a:t>it may not recover.</a:t>
            </a:r>
          </a:p>
          <a:p>
            <a:pPr lvl="1"/>
            <a:r>
              <a:rPr lang="en-US" sz="1400" dirty="0" smtClean="0"/>
              <a:t>If </a:t>
            </a:r>
            <a:r>
              <a:rPr lang="en-US" sz="1400" dirty="0"/>
              <a:t>the fish has swallowed the hook, cut off </a:t>
            </a:r>
            <a:r>
              <a:rPr lang="en-US" sz="1400" dirty="0" smtClean="0"/>
              <a:t>the line </a:t>
            </a:r>
            <a:r>
              <a:rPr lang="en-US" sz="1400" dirty="0"/>
              <a:t>as close to the hook as possible. Never </a:t>
            </a:r>
            <a:r>
              <a:rPr lang="en-US" sz="1400" dirty="0" smtClean="0"/>
              <a:t>try to </a:t>
            </a:r>
            <a:r>
              <a:rPr lang="en-US" sz="1400" dirty="0"/>
              <a:t>remove a deeply embedded hook because </a:t>
            </a:r>
            <a:r>
              <a:rPr lang="en-US" sz="1400" dirty="0" smtClean="0"/>
              <a:t>you may </a:t>
            </a:r>
            <a:r>
              <a:rPr lang="en-US" sz="1400" dirty="0"/>
              <a:t>damage the fish beyond recovery or </a:t>
            </a:r>
            <a:r>
              <a:rPr lang="en-US" sz="1400" dirty="0" smtClean="0"/>
              <a:t>make it </a:t>
            </a:r>
            <a:r>
              <a:rPr lang="en-US" sz="1400" dirty="0"/>
              <a:t>a more vulnerable prey.</a:t>
            </a:r>
          </a:p>
          <a:p>
            <a:pPr lvl="1"/>
            <a:r>
              <a:rPr lang="en-US" sz="1400" dirty="0" smtClean="0"/>
              <a:t>Avoid </a:t>
            </a:r>
            <a:r>
              <a:rPr lang="en-US" sz="1400" dirty="0"/>
              <a:t>stainless steel hooks. If swallowed, they </a:t>
            </a:r>
            <a:r>
              <a:rPr lang="en-US" sz="1400" dirty="0" smtClean="0"/>
              <a:t>will not </a:t>
            </a:r>
            <a:r>
              <a:rPr lang="en-US" sz="1400" dirty="0"/>
              <a:t>dissolve over time.</a:t>
            </a:r>
          </a:p>
          <a:p>
            <a:pPr lvl="1"/>
            <a:r>
              <a:rPr lang="en-US" sz="1400" dirty="0" smtClean="0"/>
              <a:t>Whenever </a:t>
            </a:r>
            <a:r>
              <a:rPr lang="en-US" sz="1400" dirty="0"/>
              <a:t>possible, avoid removing the fish </a:t>
            </a:r>
            <a:r>
              <a:rPr lang="en-US" sz="1400" dirty="0" smtClean="0"/>
              <a:t>from the </a:t>
            </a:r>
            <a:r>
              <a:rPr lang="en-US" sz="1400" dirty="0"/>
              <a:t>water. Prepare your camera for pictures </a:t>
            </a:r>
            <a:r>
              <a:rPr lang="en-US" sz="1400" dirty="0" smtClean="0"/>
              <a:t>first; hold </a:t>
            </a:r>
            <a:r>
              <a:rPr lang="en-US" sz="1400" dirty="0"/>
              <a:t>up the fish for a quick photo, and </a:t>
            </a:r>
            <a:r>
              <a:rPr lang="en-US" sz="1400" dirty="0" smtClean="0"/>
              <a:t>release it </a:t>
            </a:r>
            <a:r>
              <a:rPr lang="en-US" sz="1400" dirty="0"/>
              <a:t>immediately.</a:t>
            </a:r>
          </a:p>
          <a:p>
            <a:pPr lvl="1"/>
            <a:r>
              <a:rPr lang="en-US" sz="1400" dirty="0" smtClean="0"/>
              <a:t>If </a:t>
            </a:r>
            <a:r>
              <a:rPr lang="en-US" sz="1400" dirty="0"/>
              <a:t>you must use a landing net, make sure it is </a:t>
            </a:r>
            <a:r>
              <a:rPr lang="en-US" sz="1400" dirty="0" smtClean="0"/>
              <a:t>made of </a:t>
            </a:r>
            <a:r>
              <a:rPr lang="en-US" sz="1400" dirty="0"/>
              <a:t>soft nylon and not hard mesh, which can </a:t>
            </a:r>
            <a:r>
              <a:rPr lang="en-US" sz="1400" dirty="0" smtClean="0"/>
              <a:t>damage the </a:t>
            </a:r>
            <a:r>
              <a:rPr lang="en-US" sz="1400" dirty="0"/>
              <a:t>slime that covers the fish and helps protect </a:t>
            </a:r>
            <a:r>
              <a:rPr lang="en-US" sz="1400" dirty="0" smtClean="0"/>
              <a:t>it from </a:t>
            </a:r>
            <a:r>
              <a:rPr lang="en-US" sz="1400" dirty="0"/>
              <a:t>disease.</a:t>
            </a:r>
          </a:p>
          <a:p>
            <a:pPr lvl="1"/>
            <a:r>
              <a:rPr lang="en-US" sz="1400" dirty="0" smtClean="0"/>
              <a:t>If </a:t>
            </a:r>
            <a:r>
              <a:rPr lang="en-US" sz="1400" dirty="0"/>
              <a:t>you must handle the fish, wet your hands </a:t>
            </a:r>
            <a:r>
              <a:rPr lang="en-US" sz="1400" dirty="0" smtClean="0"/>
              <a:t>first. Support </a:t>
            </a:r>
            <a:r>
              <a:rPr lang="en-US" sz="1400" dirty="0"/>
              <a:t>the fish horizontally—never </a:t>
            </a:r>
            <a:r>
              <a:rPr lang="en-US" sz="1400" dirty="0" smtClean="0"/>
              <a:t>vertically—in the </a:t>
            </a:r>
            <a:r>
              <a:rPr lang="en-US" sz="1400" dirty="0"/>
              <a:t>water across the back and head, avoiding </a:t>
            </a:r>
            <a:r>
              <a:rPr lang="en-US" sz="1400" dirty="0" smtClean="0"/>
              <a:t>the eyes </a:t>
            </a:r>
            <a:r>
              <a:rPr lang="en-US" sz="1400" dirty="0"/>
              <a:t>and gills. Before releasing, revive the </a:t>
            </a:r>
            <a:r>
              <a:rPr lang="en-US" sz="1400" dirty="0" smtClean="0"/>
              <a:t>fish gently </a:t>
            </a:r>
            <a:r>
              <a:rPr lang="en-US" sz="1400" dirty="0"/>
              <a:t>by moving it back and forth in the </a:t>
            </a:r>
            <a:r>
              <a:rPr lang="en-US" sz="1400" dirty="0" smtClean="0"/>
              <a:t>water until </a:t>
            </a:r>
            <a:r>
              <a:rPr lang="en-US" sz="1400" dirty="0"/>
              <a:t>it swims away.</a:t>
            </a:r>
            <a:endParaRPr lang="en-US" sz="1400" dirty="0">
              <a:latin typeface="HelveticaNeueLT Pro 33 ThEx"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3062" y="0"/>
            <a:ext cx="1658144" cy="1435479"/>
          </a:xfrm>
          <a:prstGeom prst="rect">
            <a:avLst/>
          </a:prstGeom>
        </p:spPr>
      </p:pic>
    </p:spTree>
    <p:extLst>
      <p:ext uri="{BB962C8B-B14F-4D97-AF65-F5344CB8AC3E}">
        <p14:creationId xmlns:p14="http://schemas.microsoft.com/office/powerpoint/2010/main" val="196076505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Requirement 7</a:t>
            </a:r>
            <a:endParaRPr lang="en-US" dirty="0">
              <a:latin typeface="HelveticaNeueLT Pro 33 ThEx" pitchFamily="34" charset="0"/>
            </a:endParaRPr>
          </a:p>
        </p:txBody>
      </p:sp>
      <p:sp>
        <p:nvSpPr>
          <p:cNvPr id="195587" name="Rectangle 3"/>
          <p:cNvSpPr>
            <a:spLocks noGrp="1" noChangeArrowheads="1"/>
          </p:cNvSpPr>
          <p:nvPr>
            <p:ph type="body" idx="1"/>
          </p:nvPr>
        </p:nvSpPr>
        <p:spPr/>
        <p:txBody>
          <a:bodyPr/>
          <a:lstStyle/>
          <a:p>
            <a:r>
              <a:rPr lang="en-US" sz="2000" dirty="0"/>
              <a:t>Obtain and review a copy of the regulations affecting game fishing where you live. Explain why they were adopted and what you accomplish by following them.</a:t>
            </a:r>
          </a:p>
          <a:p>
            <a:endParaRPr lang="en-US" dirty="0">
              <a:latin typeface="HelveticaNeueLT Pro 33 ThEx"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79413"/>
            <a:ext cx="914400" cy="933450"/>
          </a:xfrm>
          <a:prstGeom prst="rect">
            <a:avLst/>
          </a:prstGeom>
        </p:spPr>
      </p:pic>
    </p:spTree>
    <p:extLst>
      <p:ext uri="{BB962C8B-B14F-4D97-AF65-F5344CB8AC3E}">
        <p14:creationId xmlns:p14="http://schemas.microsoft.com/office/powerpoint/2010/main" val="92793185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Requirement 7</a:t>
            </a:r>
            <a:endParaRPr lang="en-US" dirty="0">
              <a:latin typeface="HelveticaNeueLT Pro 33 ThEx" pitchFamily="34" charset="0"/>
            </a:endParaRPr>
          </a:p>
        </p:txBody>
      </p:sp>
      <p:sp>
        <p:nvSpPr>
          <p:cNvPr id="195587" name="Rectangle 3"/>
          <p:cNvSpPr>
            <a:spLocks noGrp="1" noChangeArrowheads="1"/>
          </p:cNvSpPr>
          <p:nvPr>
            <p:ph type="body" idx="1"/>
          </p:nvPr>
        </p:nvSpPr>
        <p:spPr>
          <a:xfrm>
            <a:off x="1908175" y="1268760"/>
            <a:ext cx="6778625" cy="4525963"/>
          </a:xfrm>
        </p:spPr>
        <p:txBody>
          <a:bodyPr/>
          <a:lstStyle/>
          <a:p>
            <a:r>
              <a:rPr lang="en-US" dirty="0" smtClean="0">
                <a:latin typeface="HelveticaNeueLT Pro 33 ThEx" pitchFamily="34" charset="0"/>
                <a:hlinkClick r:id="rId2"/>
              </a:rPr>
              <a:t>Ohio Fishing Regulations 2020-21</a:t>
            </a:r>
            <a:endParaRPr lang="en-US" dirty="0">
              <a:latin typeface="HelveticaNeueLT Pro 33 ThEx" pitchFamily="34" charset="0"/>
            </a:endParaRPr>
          </a:p>
        </p:txBody>
      </p:sp>
      <p:pic>
        <p:nvPicPr>
          <p:cNvPr id="2" name="Picture 1"/>
          <p:cNvPicPr>
            <a:picLocks noChangeAspect="1"/>
          </p:cNvPicPr>
          <p:nvPr/>
        </p:nvPicPr>
        <p:blipFill>
          <a:blip r:embed="rId3"/>
          <a:stretch>
            <a:fillRect/>
          </a:stretch>
        </p:blipFill>
        <p:spPr>
          <a:xfrm>
            <a:off x="3849883" y="2060848"/>
            <a:ext cx="2895207" cy="4495726"/>
          </a:xfrm>
          <a:prstGeom prst="rect">
            <a:avLst/>
          </a:prstGeom>
        </p:spPr>
      </p:pic>
    </p:spTree>
    <p:extLst>
      <p:ext uri="{BB962C8B-B14F-4D97-AF65-F5344CB8AC3E}">
        <p14:creationId xmlns:p14="http://schemas.microsoft.com/office/powerpoint/2010/main" val="422281947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Why Do We Have Fishing Regulations</a:t>
            </a:r>
            <a:r>
              <a:rPr lang="en-US" sz="3200" dirty="0" smtClean="0"/>
              <a:t>?</a:t>
            </a:r>
            <a:endParaRPr lang="en-US" dirty="0"/>
          </a:p>
        </p:txBody>
      </p:sp>
      <p:sp>
        <p:nvSpPr>
          <p:cNvPr id="3" name="Content Placeholder 2"/>
          <p:cNvSpPr>
            <a:spLocks noGrp="1"/>
          </p:cNvSpPr>
          <p:nvPr>
            <p:ph idx="1"/>
          </p:nvPr>
        </p:nvSpPr>
        <p:spPr>
          <a:xfrm>
            <a:off x="1835696" y="1600200"/>
            <a:ext cx="3600399" cy="5069160"/>
          </a:xfrm>
        </p:spPr>
        <p:txBody>
          <a:bodyPr/>
          <a:lstStyle/>
          <a:p>
            <a:r>
              <a:rPr lang="en-US" sz="1800" dirty="0"/>
              <a:t>There are good reasons for fishing laws. All are intended to conserve and improve fish populations. Fisheries biologists study bodies of water to check on fish numbers and the health of fish populations. If there is a problem with a fish stock, regulations are created to help keep the fish population healthy. Marine Patrol officers check to make sure that fishing regulations are being obeyed.</a:t>
            </a:r>
            <a:br>
              <a:rPr lang="en-US" sz="1800" dirty="0"/>
            </a:br>
            <a:r>
              <a:rPr lang="en-US" sz="1800" dirty="0"/>
              <a:t/>
            </a:r>
            <a:br>
              <a:rPr lang="en-US" sz="1800" dirty="0"/>
            </a:br>
            <a:endParaRPr lang="en-US" sz="1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4404" y="1600199"/>
            <a:ext cx="3762092" cy="4378769"/>
          </a:xfrm>
          <a:prstGeom prst="rect">
            <a:avLst/>
          </a:prstGeom>
        </p:spPr>
      </p:pic>
    </p:spTree>
    <p:extLst>
      <p:ext uri="{BB962C8B-B14F-4D97-AF65-F5344CB8AC3E}">
        <p14:creationId xmlns:p14="http://schemas.microsoft.com/office/powerpoint/2010/main" val="34884540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Why Do We Have Fishing Regulations</a:t>
            </a:r>
            <a:r>
              <a:rPr lang="en-US" sz="3200" dirty="0" smtClean="0"/>
              <a:t>?</a:t>
            </a:r>
            <a:endParaRPr lang="en-US" dirty="0"/>
          </a:p>
        </p:txBody>
      </p:sp>
      <p:sp>
        <p:nvSpPr>
          <p:cNvPr id="3" name="Content Placeholder 2"/>
          <p:cNvSpPr>
            <a:spLocks noGrp="1"/>
          </p:cNvSpPr>
          <p:nvPr>
            <p:ph idx="1"/>
          </p:nvPr>
        </p:nvSpPr>
        <p:spPr/>
        <p:txBody>
          <a:bodyPr/>
          <a:lstStyle/>
          <a:p>
            <a:r>
              <a:rPr lang="en-US" sz="1800" dirty="0" smtClean="0"/>
              <a:t>There </a:t>
            </a:r>
            <a:r>
              <a:rPr lang="en-US" sz="1800" dirty="0"/>
              <a:t>are several types of fishing regulations. Limits on the number of fish that can be caught are meant to keep anglers from taking too many fish at one time. Size limits are meant to protect fish of spawning size before they are caught. Fishing seasons protect fish during spawning and limit the catch on heavily fished waters. Fishing laws are meant to protect fish and make sure there is fishing to be shared by </a:t>
            </a:r>
            <a:r>
              <a:rPr lang="en-US" sz="1800" dirty="0" smtClean="0"/>
              <a:t>everyone.</a:t>
            </a:r>
          </a:p>
          <a:p>
            <a:r>
              <a:rPr lang="en-US" sz="1800" dirty="0" smtClean="0"/>
              <a:t>If </a:t>
            </a:r>
            <a:r>
              <a:rPr lang="en-US" sz="1800" dirty="0"/>
              <a:t>you fish, it's important that you know the rules and regulations. Ignorance of the law is no excuse. Fishing is a wonderful privilege; obeying fishing regulations is the responsibility that goes with it.</a:t>
            </a:r>
          </a:p>
        </p:txBody>
      </p:sp>
    </p:spTree>
    <p:extLst>
      <p:ext uri="{BB962C8B-B14F-4D97-AF65-F5344CB8AC3E}">
        <p14:creationId xmlns:p14="http://schemas.microsoft.com/office/powerpoint/2010/main" val="35339631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Requirement 8</a:t>
            </a:r>
            <a:endParaRPr lang="en-US" dirty="0">
              <a:latin typeface="HelveticaNeueLT Pro 33 ThEx" pitchFamily="34" charset="0"/>
            </a:endParaRPr>
          </a:p>
        </p:txBody>
      </p:sp>
      <p:sp>
        <p:nvSpPr>
          <p:cNvPr id="195587" name="Rectangle 3"/>
          <p:cNvSpPr>
            <a:spLocks noGrp="1" noChangeArrowheads="1"/>
          </p:cNvSpPr>
          <p:nvPr>
            <p:ph type="body" idx="1"/>
          </p:nvPr>
        </p:nvSpPr>
        <p:spPr/>
        <p:txBody>
          <a:bodyPr/>
          <a:lstStyle/>
          <a:p>
            <a:r>
              <a:rPr lang="en-US" sz="2000" dirty="0"/>
              <a:t>Explain what good outdoor sportsmanlike behavior is and how it relates to anglers. Tell how the Outdoor Code of the Boy Scouts of America relates to a fishing sports enthusiast, including the aspects of littering, trespassing, courteous behavior, and obeying fishing regulations.</a:t>
            </a:r>
            <a:endParaRPr lang="en-US" sz="2000" dirty="0">
              <a:latin typeface="HelveticaNeueLT Pro 33 ThEx"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79413"/>
            <a:ext cx="914400" cy="933450"/>
          </a:xfrm>
          <a:prstGeom prst="rect">
            <a:avLst/>
          </a:prstGeom>
        </p:spPr>
      </p:pic>
    </p:spTree>
    <p:extLst>
      <p:ext uri="{BB962C8B-B14F-4D97-AF65-F5344CB8AC3E}">
        <p14:creationId xmlns:p14="http://schemas.microsoft.com/office/powerpoint/2010/main" val="52641175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896183" y="0"/>
            <a:ext cx="6707188" cy="1143000"/>
          </a:xfrm>
        </p:spPr>
        <p:txBody>
          <a:bodyPr/>
          <a:lstStyle/>
          <a:p>
            <a:pPr algn="l"/>
            <a:r>
              <a:rPr lang="en-US" dirty="0" smtClean="0">
                <a:latin typeface="HelveticaNeueLT Pro 33 ThEx" pitchFamily="34" charset="0"/>
              </a:rPr>
              <a:t>Requirement 8</a:t>
            </a:r>
            <a:endParaRPr lang="en-US" dirty="0">
              <a:latin typeface="HelveticaNeueLT Pro 33 ThEx" pitchFamily="34" charset="0"/>
            </a:endParaRPr>
          </a:p>
        </p:txBody>
      </p:sp>
      <p:sp>
        <p:nvSpPr>
          <p:cNvPr id="195587" name="Rectangle 3"/>
          <p:cNvSpPr>
            <a:spLocks noGrp="1" noChangeArrowheads="1"/>
          </p:cNvSpPr>
          <p:nvPr>
            <p:ph type="body" idx="1"/>
          </p:nvPr>
        </p:nvSpPr>
        <p:spPr>
          <a:xfrm>
            <a:off x="1908175" y="980728"/>
            <a:ext cx="6778625" cy="5145435"/>
          </a:xfrm>
        </p:spPr>
        <p:txBody>
          <a:bodyPr/>
          <a:lstStyle/>
          <a:p>
            <a:r>
              <a:rPr lang="en-US" sz="1600" dirty="0" smtClean="0"/>
              <a:t>BSA’s </a:t>
            </a:r>
            <a:r>
              <a:rPr lang="en-US" sz="1600" dirty="0"/>
              <a:t>Outdoor Code helps stimulate </a:t>
            </a:r>
            <a:r>
              <a:rPr lang="en-US" sz="1600" dirty="0" smtClean="0"/>
              <a:t>awareness by </a:t>
            </a:r>
            <a:r>
              <a:rPr lang="en-US" sz="1600" dirty="0"/>
              <a:t>Scouts of the need for every user of the </a:t>
            </a:r>
            <a:r>
              <a:rPr lang="en-US" sz="1600" dirty="0" smtClean="0"/>
              <a:t>outdoors to </a:t>
            </a:r>
            <a:r>
              <a:rPr lang="en-US" sz="1600" dirty="0"/>
              <a:t>be a responsible patron of outdoor resources</a:t>
            </a:r>
            <a:r>
              <a:rPr lang="en-US" sz="1600" dirty="0" smtClean="0"/>
              <a:t>.</a:t>
            </a:r>
          </a:p>
          <a:p>
            <a:pPr marL="0" indent="0">
              <a:buNone/>
            </a:pPr>
            <a:endParaRPr lang="en-US" sz="1600" dirty="0"/>
          </a:p>
          <a:p>
            <a:r>
              <a:rPr lang="en-US" sz="1600" b="1" dirty="0"/>
              <a:t>As an American, I will do my best </a:t>
            </a:r>
            <a:r>
              <a:rPr lang="en-US" sz="1600" b="1" dirty="0" smtClean="0"/>
              <a:t>to—Be </a:t>
            </a:r>
            <a:r>
              <a:rPr lang="en-US" sz="1600" b="1" dirty="0"/>
              <a:t>Clean in my Outdoor Manners.</a:t>
            </a:r>
          </a:p>
          <a:p>
            <a:pPr lvl="1"/>
            <a:r>
              <a:rPr lang="en-US" sz="1200" dirty="0"/>
              <a:t>I will treat the outdoors as a heritage. I will take </a:t>
            </a:r>
            <a:r>
              <a:rPr lang="en-US" sz="1200" dirty="0" smtClean="0"/>
              <a:t>care of </a:t>
            </a:r>
            <a:r>
              <a:rPr lang="en-US" sz="1200" dirty="0"/>
              <a:t>it for myself and others. I will keep my trash </a:t>
            </a:r>
            <a:r>
              <a:rPr lang="en-US" sz="1200" dirty="0" smtClean="0"/>
              <a:t>and garbage </a:t>
            </a:r>
            <a:r>
              <a:rPr lang="en-US" sz="1200" dirty="0"/>
              <a:t>out of lakes, streams, fields, </a:t>
            </a:r>
            <a:r>
              <a:rPr lang="en-US" sz="1200" dirty="0" smtClean="0"/>
              <a:t>woods, and </a:t>
            </a:r>
            <a:r>
              <a:rPr lang="en-US" sz="1200" dirty="0"/>
              <a:t>roadways.</a:t>
            </a:r>
          </a:p>
          <a:p>
            <a:r>
              <a:rPr lang="en-US" sz="1600" b="1" dirty="0"/>
              <a:t>Be Careful With Fire.</a:t>
            </a:r>
          </a:p>
          <a:p>
            <a:pPr lvl="1"/>
            <a:r>
              <a:rPr lang="en-US" sz="1200" dirty="0"/>
              <a:t>I will prevent wildfire. I will build my fires only </a:t>
            </a:r>
            <a:r>
              <a:rPr lang="en-US" sz="1200" dirty="0" smtClean="0"/>
              <a:t>when and </a:t>
            </a:r>
            <a:r>
              <a:rPr lang="en-US" sz="1200" dirty="0"/>
              <a:t>where they are permitted and appropriate. </a:t>
            </a:r>
            <a:r>
              <a:rPr lang="en-US" sz="1200" dirty="0" smtClean="0"/>
              <a:t>When I </a:t>
            </a:r>
            <a:r>
              <a:rPr lang="en-US" sz="1200" dirty="0"/>
              <a:t>have finished using a fire, I will make sure it is </a:t>
            </a:r>
            <a:r>
              <a:rPr lang="en-US" sz="1200" dirty="0" smtClean="0"/>
              <a:t>cold out</a:t>
            </a:r>
            <a:r>
              <a:rPr lang="en-US" sz="1200" dirty="0"/>
              <a:t>. I will leave a clean fire ring, or remove </a:t>
            </a:r>
            <a:r>
              <a:rPr lang="en-US" sz="1200" dirty="0" smtClean="0"/>
              <a:t>all evidence </a:t>
            </a:r>
            <a:r>
              <a:rPr lang="en-US" sz="1200" dirty="0"/>
              <a:t>of my fire.</a:t>
            </a:r>
          </a:p>
          <a:p>
            <a:r>
              <a:rPr lang="en-US" sz="1600" b="1" dirty="0"/>
              <a:t>Be Considerate in the Outdoors.</a:t>
            </a:r>
          </a:p>
          <a:p>
            <a:pPr lvl="1"/>
            <a:r>
              <a:rPr lang="en-US" sz="1200" dirty="0"/>
              <a:t>I will treat public and private </a:t>
            </a:r>
            <a:r>
              <a:rPr lang="en-US" sz="1200" dirty="0" smtClean="0"/>
              <a:t>property with </a:t>
            </a:r>
            <a:r>
              <a:rPr lang="en-US" sz="1200" dirty="0"/>
              <a:t>respect. I will follow </a:t>
            </a:r>
            <a:r>
              <a:rPr lang="en-US" sz="1200" dirty="0" smtClean="0"/>
              <a:t>the principles </a:t>
            </a:r>
            <a:r>
              <a:rPr lang="en-US" sz="1200" dirty="0"/>
              <a:t>of Leave No </a:t>
            </a:r>
            <a:r>
              <a:rPr lang="en-US" sz="1200" dirty="0" smtClean="0"/>
              <a:t>Trace for </a:t>
            </a:r>
            <a:r>
              <a:rPr lang="en-US" sz="1200" dirty="0"/>
              <a:t>all outdoor activities.</a:t>
            </a:r>
          </a:p>
          <a:p>
            <a:r>
              <a:rPr lang="en-US" sz="1600" b="1" dirty="0"/>
              <a:t>Be Conservation-Minded.</a:t>
            </a:r>
          </a:p>
          <a:p>
            <a:pPr lvl="1"/>
            <a:r>
              <a:rPr lang="en-US" sz="1200" dirty="0"/>
              <a:t>I will learn how to </a:t>
            </a:r>
            <a:r>
              <a:rPr lang="en-US" sz="1200" dirty="0" smtClean="0"/>
              <a:t>practice good conservation of </a:t>
            </a:r>
            <a:r>
              <a:rPr lang="en-US" sz="1200" dirty="0"/>
              <a:t>soil, waters, </a:t>
            </a:r>
            <a:r>
              <a:rPr lang="en-US" sz="1200" dirty="0" smtClean="0"/>
              <a:t>forests, minerals</a:t>
            </a:r>
            <a:r>
              <a:rPr lang="en-US" sz="1200" dirty="0"/>
              <a:t>, </a:t>
            </a:r>
            <a:r>
              <a:rPr lang="en-US" sz="1200" dirty="0" smtClean="0"/>
              <a:t>grasslands, wildlife</a:t>
            </a:r>
            <a:r>
              <a:rPr lang="en-US" sz="1200" dirty="0"/>
              <a:t>, and </a:t>
            </a:r>
            <a:r>
              <a:rPr lang="en-US" sz="1200" dirty="0" smtClean="0"/>
              <a:t>energy. I </a:t>
            </a:r>
            <a:r>
              <a:rPr lang="en-US" sz="1200" dirty="0"/>
              <a:t>will urge others </a:t>
            </a:r>
            <a:r>
              <a:rPr lang="en-US" sz="1200" dirty="0" smtClean="0"/>
              <a:t>to do </a:t>
            </a:r>
            <a:r>
              <a:rPr lang="en-US" sz="1200" dirty="0"/>
              <a:t>the same.</a:t>
            </a:r>
            <a:endParaRPr lang="en-US" sz="1200" dirty="0">
              <a:latin typeface="HelveticaNeueLT Pro 33 ThEx" pitchFamily="34" charset="0"/>
            </a:endParaRPr>
          </a:p>
        </p:txBody>
      </p:sp>
    </p:spTree>
    <p:extLst>
      <p:ext uri="{BB962C8B-B14F-4D97-AF65-F5344CB8AC3E}">
        <p14:creationId xmlns:p14="http://schemas.microsoft.com/office/powerpoint/2010/main" val="393263941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Requirement 9</a:t>
            </a:r>
            <a:endParaRPr lang="en-US" dirty="0">
              <a:latin typeface="HelveticaNeueLT Pro 33 ThEx" pitchFamily="34" charset="0"/>
            </a:endParaRPr>
          </a:p>
        </p:txBody>
      </p:sp>
      <p:sp>
        <p:nvSpPr>
          <p:cNvPr id="195587" name="Rectangle 3"/>
          <p:cNvSpPr>
            <a:spLocks noGrp="1" noChangeArrowheads="1"/>
          </p:cNvSpPr>
          <p:nvPr>
            <p:ph type="body" idx="1"/>
          </p:nvPr>
        </p:nvSpPr>
        <p:spPr/>
        <p:txBody>
          <a:bodyPr/>
          <a:lstStyle/>
          <a:p>
            <a:r>
              <a:rPr lang="en-US" sz="2000" dirty="0"/>
              <a:t>Catch at least one fish and identify it.</a:t>
            </a:r>
          </a:p>
          <a:p>
            <a:endParaRPr lang="en-US" dirty="0">
              <a:latin typeface="HelveticaNeueLT Pro 33 ThEx"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79413"/>
            <a:ext cx="914400" cy="933450"/>
          </a:xfrm>
          <a:prstGeom prst="rect">
            <a:avLst/>
          </a:prstGeom>
        </p:spPr>
      </p:pic>
    </p:spTree>
    <p:extLst>
      <p:ext uri="{BB962C8B-B14F-4D97-AF65-F5344CB8AC3E}">
        <p14:creationId xmlns:p14="http://schemas.microsoft.com/office/powerpoint/2010/main" val="388726728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b="6694"/>
          <a:stretch/>
        </p:blipFill>
        <p:spPr>
          <a:xfrm>
            <a:off x="3131840" y="44624"/>
            <a:ext cx="4608512" cy="6648830"/>
          </a:xfrm>
          <a:prstGeom prst="rect">
            <a:avLst/>
          </a:prstGeom>
        </p:spPr>
      </p:pic>
    </p:spTree>
    <p:extLst>
      <p:ext uri="{BB962C8B-B14F-4D97-AF65-F5344CB8AC3E}">
        <p14:creationId xmlns:p14="http://schemas.microsoft.com/office/powerpoint/2010/main" val="23808330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a:latin typeface="HelveticaNeueLT Pro 33 ThEx" pitchFamily="34" charset="0"/>
              </a:rPr>
              <a:t>First Aid and Fishing</a:t>
            </a:r>
          </a:p>
        </p:txBody>
      </p:sp>
      <p:sp>
        <p:nvSpPr>
          <p:cNvPr id="2" name="Content Placeholder 1"/>
          <p:cNvSpPr>
            <a:spLocks noGrp="1"/>
          </p:cNvSpPr>
          <p:nvPr>
            <p:ph idx="1"/>
          </p:nvPr>
        </p:nvSpPr>
        <p:spPr>
          <a:xfrm>
            <a:off x="1908175" y="4005064"/>
            <a:ext cx="7235825" cy="2245842"/>
          </a:xfrm>
        </p:spPr>
        <p:txBody>
          <a:bodyPr/>
          <a:lstStyle/>
          <a:p>
            <a:pPr lvl="0"/>
            <a:r>
              <a:rPr lang="en-US" sz="1800" dirty="0" smtClean="0"/>
              <a:t>Puncture </a:t>
            </a:r>
            <a:r>
              <a:rPr lang="en-US" sz="1800" dirty="0"/>
              <a:t>Wound: A puncture wound doesn't usually cause excessive bleeding. Often the wound seems to close almost instantly. But these features don't mean treatment isn't </a:t>
            </a:r>
            <a:r>
              <a:rPr lang="en-US" sz="1800" dirty="0" smtClean="0"/>
              <a:t>necessary.</a:t>
            </a:r>
          </a:p>
          <a:p>
            <a:pPr lvl="0"/>
            <a:r>
              <a:rPr lang="en-US" sz="1800" dirty="0" smtClean="0"/>
              <a:t>Treatment</a:t>
            </a:r>
            <a:r>
              <a:rPr lang="en-US" sz="1800" dirty="0"/>
              <a:t>: </a:t>
            </a:r>
            <a:endParaRPr lang="en-US" sz="1800" dirty="0" smtClean="0"/>
          </a:p>
          <a:p>
            <a:pPr lvl="1"/>
            <a:r>
              <a:rPr lang="en-US" sz="1800" dirty="0" smtClean="0"/>
              <a:t>Clean </a:t>
            </a:r>
            <a:r>
              <a:rPr lang="en-US" sz="1800" dirty="0"/>
              <a:t>and cover the wound. Change the dressing regularly. Watch for infection.</a:t>
            </a:r>
          </a:p>
          <a:p>
            <a:pPr marL="298450" marR="79375" indent="-285750">
              <a:spcBef>
                <a:spcPts val="0"/>
              </a:spcBef>
              <a:tabLst>
                <a:tab pos="6946265" algn="l"/>
              </a:tabLst>
            </a:pPr>
            <a:endParaRPr lang="en-US" sz="1800" dirty="0">
              <a:cs typeface="DejaVu San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80" y="1259433"/>
            <a:ext cx="3494517" cy="2620888"/>
          </a:xfrm>
          <a:prstGeom prst="rect">
            <a:avLst/>
          </a:prstGeom>
        </p:spPr>
      </p:pic>
    </p:spTree>
    <p:extLst>
      <p:ext uri="{BB962C8B-B14F-4D97-AF65-F5344CB8AC3E}">
        <p14:creationId xmlns:p14="http://schemas.microsoft.com/office/powerpoint/2010/main" val="14963872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Requirement 10</a:t>
            </a:r>
            <a:endParaRPr lang="en-US" dirty="0">
              <a:latin typeface="HelveticaNeueLT Pro 33 ThEx" pitchFamily="34" charset="0"/>
            </a:endParaRPr>
          </a:p>
        </p:txBody>
      </p:sp>
      <p:sp>
        <p:nvSpPr>
          <p:cNvPr id="195587" name="Rectangle 3"/>
          <p:cNvSpPr>
            <a:spLocks noGrp="1" noChangeArrowheads="1"/>
          </p:cNvSpPr>
          <p:nvPr>
            <p:ph type="body" idx="1"/>
          </p:nvPr>
        </p:nvSpPr>
        <p:spPr/>
        <p:txBody>
          <a:bodyPr/>
          <a:lstStyle/>
          <a:p>
            <a:r>
              <a:rPr lang="en-US" sz="2000" dirty="0"/>
              <a:t>If regulations and health concerns permit, clean and cook a fish you have caught. Otherwise, acquire a fish and cook it. (You do not need to eat your fish.)</a:t>
            </a:r>
          </a:p>
          <a:p>
            <a:endParaRPr lang="en-US" dirty="0">
              <a:latin typeface="HelveticaNeueLT Pro 33 ThEx"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79413"/>
            <a:ext cx="914400" cy="933450"/>
          </a:xfrm>
          <a:prstGeom prst="rect">
            <a:avLst/>
          </a:prstGeom>
        </p:spPr>
      </p:pic>
    </p:spTree>
    <p:extLst>
      <p:ext uri="{BB962C8B-B14F-4D97-AF65-F5344CB8AC3E}">
        <p14:creationId xmlns:p14="http://schemas.microsoft.com/office/powerpoint/2010/main" val="398989825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smtClean="0">
                <a:latin typeface="HelveticaNeueLT Pro 33 ThEx" pitchFamily="34" charset="0"/>
              </a:rPr>
              <a:t>Cleaning a Fish</a:t>
            </a:r>
            <a:endParaRPr lang="en-US" dirty="0">
              <a:latin typeface="HelveticaNeueLT Pro 33 ThEx" pitchFamily="34" charset="0"/>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8175" y="1603640"/>
            <a:ext cx="6778625" cy="4519083"/>
          </a:xfrm>
          <a:prstGeom prst="rect">
            <a:avLst/>
          </a:prstGeom>
        </p:spPr>
      </p:pic>
    </p:spTree>
    <p:extLst>
      <p:ext uri="{BB962C8B-B14F-4D97-AF65-F5344CB8AC3E}">
        <p14:creationId xmlns:p14="http://schemas.microsoft.com/office/powerpoint/2010/main" val="247213516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645024"/>
            <a:ext cx="6778625" cy="2913187"/>
          </a:xfrm>
        </p:spPr>
        <p:txBody>
          <a:bodyPr/>
          <a:lstStyle/>
          <a:p>
            <a:r>
              <a:rPr lang="en-US" sz="1600" b="1" dirty="0" smtClean="0"/>
              <a:t>Get </a:t>
            </a:r>
            <a:r>
              <a:rPr lang="en-US" sz="1600" b="1" dirty="0"/>
              <a:t>a plastic bag or bucket and lay out newspaper to keep clean.</a:t>
            </a:r>
            <a:r>
              <a:rPr lang="en-US" sz="1600" dirty="0"/>
              <a:t> You’ll use the bag or bucket for guts and bones. Get your disposal system ready before you start cutting so you can toss the guts and excess fish without getting up. Newsprint laid out on the cutting surface is helpful for soaking up the inevitable liquids that will spill out of the fish.</a:t>
            </a:r>
          </a:p>
          <a:p>
            <a:endParaRPr lang="en-US" dirty="0"/>
          </a:p>
        </p:txBody>
      </p:sp>
      <p:pic>
        <p:nvPicPr>
          <p:cNvPr id="5" name="Picture 4"/>
          <p:cNvPicPr>
            <a:picLocks noChangeAspect="1"/>
          </p:cNvPicPr>
          <p:nvPr/>
        </p:nvPicPr>
        <p:blipFill>
          <a:blip r:embed="rId2"/>
          <a:stretch>
            <a:fillRect/>
          </a:stretch>
        </p:blipFill>
        <p:spPr>
          <a:xfrm>
            <a:off x="3275905" y="404664"/>
            <a:ext cx="4043164" cy="3032373"/>
          </a:xfrm>
          <a:prstGeom prst="rect">
            <a:avLst/>
          </a:prstGeom>
        </p:spPr>
      </p:pic>
    </p:spTree>
    <p:extLst>
      <p:ext uri="{BB962C8B-B14F-4D97-AF65-F5344CB8AC3E}">
        <p14:creationId xmlns:p14="http://schemas.microsoft.com/office/powerpoint/2010/main" val="17959812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356992"/>
            <a:ext cx="6778625" cy="3201219"/>
          </a:xfrm>
        </p:spPr>
        <p:txBody>
          <a:bodyPr/>
          <a:lstStyle/>
          <a:p>
            <a:r>
              <a:rPr lang="en-US" sz="1600" b="1" dirty="0"/>
              <a:t>Use a dull knife or spoon to remove the scales.</a:t>
            </a:r>
            <a:r>
              <a:rPr lang="en-US" sz="1600" dirty="0"/>
              <a:t> While a knife or spoon will work, a more effective option is to screw a bottle cap onto a wooden handle and use the cap to remove the scales. Work against the normal direction of the scales, raking up from tail to head. Think of a short, shallow, scoop motion, getting under the scales and pushing up and into them quickly to rake them out of the </a:t>
            </a:r>
            <a:r>
              <a:rPr lang="en-US" sz="1600" dirty="0" smtClean="0"/>
              <a:t>fish. Get </a:t>
            </a:r>
            <a:r>
              <a:rPr lang="en-US" sz="1600" dirty="0"/>
              <a:t>both sides, the top, and bottom of the fish.</a:t>
            </a:r>
          </a:p>
          <a:p>
            <a:pPr lvl="1"/>
            <a:r>
              <a:rPr lang="en-US" sz="1600" dirty="0"/>
              <a:t>It can help to scale under running water, or simply underwater in the sink, to prevent a mess.</a:t>
            </a:r>
          </a:p>
          <a:p>
            <a:pPr lvl="1"/>
            <a:r>
              <a:rPr lang="en-US" sz="1600" dirty="0"/>
              <a:t>Don't worry if you miss a few scales—they aren't tasty, but they won't hurt anyone.</a:t>
            </a:r>
          </a:p>
          <a:p>
            <a:endParaRPr lang="en-US" dirty="0"/>
          </a:p>
        </p:txBody>
      </p:sp>
      <p:pic>
        <p:nvPicPr>
          <p:cNvPr id="4" name="Picture 3"/>
          <p:cNvPicPr>
            <a:picLocks noChangeAspect="1"/>
          </p:cNvPicPr>
          <p:nvPr/>
        </p:nvPicPr>
        <p:blipFill>
          <a:blip r:embed="rId2"/>
          <a:stretch>
            <a:fillRect/>
          </a:stretch>
        </p:blipFill>
        <p:spPr>
          <a:xfrm>
            <a:off x="3281263" y="188640"/>
            <a:ext cx="4032448" cy="3024336"/>
          </a:xfrm>
          <a:prstGeom prst="rect">
            <a:avLst/>
          </a:prstGeom>
        </p:spPr>
      </p:pic>
    </p:spTree>
    <p:extLst>
      <p:ext uri="{BB962C8B-B14F-4D97-AF65-F5344CB8AC3E}">
        <p14:creationId xmlns:p14="http://schemas.microsoft.com/office/powerpoint/2010/main" val="157026522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573016"/>
            <a:ext cx="6778625" cy="2985195"/>
          </a:xfrm>
        </p:spPr>
        <p:txBody>
          <a:bodyPr/>
          <a:lstStyle/>
          <a:p>
            <a:endParaRPr lang="en-US" sz="1600" dirty="0"/>
          </a:p>
          <a:p>
            <a:r>
              <a:rPr lang="en-US" sz="1600" b="1" dirty="0"/>
              <a:t>Skin thick-skinned fish instead of removing the scales.</a:t>
            </a:r>
            <a:r>
              <a:rPr lang="en-US" sz="1600" dirty="0"/>
              <a:t> If you’re cleaning a bullhead (also known as a Sculpin), catfish, or another thick-skinned bottom feeder, consider skinning it. To do so, cut a 1 inch (2.5 cm) notch right where the top of the fish's head meets its body. Then, gripping the fish from the head, peel the skin back to the tail. Rinse the flesh thoroughly when you’re </a:t>
            </a:r>
            <a:r>
              <a:rPr lang="en-US" sz="1600" dirty="0" smtClean="0"/>
              <a:t>done.</a:t>
            </a:r>
            <a:r>
              <a:rPr lang="en-US" sz="1600" baseline="30000" dirty="0" smtClean="0"/>
              <a:t> </a:t>
            </a:r>
          </a:p>
          <a:p>
            <a:r>
              <a:rPr lang="en-US" sz="1600" dirty="0" smtClean="0"/>
              <a:t>These </a:t>
            </a:r>
            <a:r>
              <a:rPr lang="en-US" sz="1600" dirty="0"/>
              <a:t>fish, in particular, have a thick, unappealing skin that most people remove before cooking.</a:t>
            </a:r>
          </a:p>
          <a:p>
            <a:endParaRPr lang="en-US" dirty="0"/>
          </a:p>
        </p:txBody>
      </p:sp>
      <p:pic>
        <p:nvPicPr>
          <p:cNvPr id="4" name="Picture 3"/>
          <p:cNvPicPr>
            <a:picLocks noChangeAspect="1"/>
          </p:cNvPicPr>
          <p:nvPr/>
        </p:nvPicPr>
        <p:blipFill>
          <a:blip r:embed="rId2"/>
          <a:stretch>
            <a:fillRect/>
          </a:stretch>
        </p:blipFill>
        <p:spPr>
          <a:xfrm>
            <a:off x="3179894" y="332656"/>
            <a:ext cx="4235185" cy="3176389"/>
          </a:xfrm>
          <a:prstGeom prst="rect">
            <a:avLst/>
          </a:prstGeom>
        </p:spPr>
      </p:pic>
    </p:spTree>
    <p:extLst>
      <p:ext uri="{BB962C8B-B14F-4D97-AF65-F5344CB8AC3E}">
        <p14:creationId xmlns:p14="http://schemas.microsoft.com/office/powerpoint/2010/main" val="300211969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645024"/>
            <a:ext cx="6778625" cy="2913187"/>
          </a:xfrm>
        </p:spPr>
        <p:txBody>
          <a:bodyPr/>
          <a:lstStyle/>
          <a:p>
            <a:r>
              <a:rPr lang="en-US" sz="1600" b="1" dirty="0"/>
              <a:t>Cut a shallow incision from the anus up towards the head.</a:t>
            </a:r>
            <a:r>
              <a:rPr lang="en-US" sz="1600" dirty="0"/>
              <a:t> The small hole on the belly of the fish, back near the tail, is the anus. Using a sharp knife, make a shallow cut from here along the belly of the fish, stopping at the base of the gills. </a:t>
            </a:r>
            <a:endParaRPr lang="en-US" sz="1600" dirty="0" smtClean="0"/>
          </a:p>
          <a:p>
            <a:r>
              <a:rPr lang="en-US" sz="1600" dirty="0" smtClean="0"/>
              <a:t>Don't </a:t>
            </a:r>
            <a:r>
              <a:rPr lang="en-US" sz="1600" dirty="0"/>
              <a:t>jam the knife in their, or you'll cut the intestines open. You want a shallow cut so that you can pull them out intact, preventing messy (and unappetizing) spillage</a:t>
            </a:r>
            <a:r>
              <a:rPr lang="en-US" sz="1600" dirty="0" smtClean="0"/>
              <a:t>.</a:t>
            </a:r>
            <a:endParaRPr lang="en-US" sz="1600" dirty="0"/>
          </a:p>
        </p:txBody>
      </p:sp>
      <p:pic>
        <p:nvPicPr>
          <p:cNvPr id="4" name="Picture 3"/>
          <p:cNvPicPr>
            <a:picLocks noChangeAspect="1"/>
          </p:cNvPicPr>
          <p:nvPr/>
        </p:nvPicPr>
        <p:blipFill>
          <a:blip r:embed="rId2"/>
          <a:stretch>
            <a:fillRect/>
          </a:stretch>
        </p:blipFill>
        <p:spPr>
          <a:xfrm>
            <a:off x="3275905" y="404664"/>
            <a:ext cx="4043164" cy="3032373"/>
          </a:xfrm>
          <a:prstGeom prst="rect">
            <a:avLst/>
          </a:prstGeom>
        </p:spPr>
      </p:pic>
    </p:spTree>
    <p:extLst>
      <p:ext uri="{BB962C8B-B14F-4D97-AF65-F5344CB8AC3E}">
        <p14:creationId xmlns:p14="http://schemas.microsoft.com/office/powerpoint/2010/main" val="6273873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501008"/>
            <a:ext cx="6778625" cy="3057203"/>
          </a:xfrm>
        </p:spPr>
        <p:txBody>
          <a:bodyPr/>
          <a:lstStyle/>
          <a:p>
            <a:r>
              <a:rPr lang="en-US" sz="1600" b="1" dirty="0"/>
              <a:t>Use your fingers or a dull spoon to scoop out the fish's innards.</a:t>
            </a:r>
            <a:r>
              <a:rPr lang="en-US" sz="1600" dirty="0"/>
              <a:t> Get in there and get everything out. These gummy, long guts should come out without much of a fight. Make sure to check inside to get out anything you missed, like the large, dark kidney in the back or some strands of innards along the walls.</a:t>
            </a:r>
            <a:endParaRPr lang="en-US" dirty="0"/>
          </a:p>
        </p:txBody>
      </p:sp>
      <p:pic>
        <p:nvPicPr>
          <p:cNvPr id="4" name="Picture 3"/>
          <p:cNvPicPr>
            <a:picLocks noChangeAspect="1"/>
          </p:cNvPicPr>
          <p:nvPr/>
        </p:nvPicPr>
        <p:blipFill>
          <a:blip r:embed="rId2"/>
          <a:stretch>
            <a:fillRect/>
          </a:stretch>
        </p:blipFill>
        <p:spPr>
          <a:xfrm>
            <a:off x="3311909" y="332656"/>
            <a:ext cx="3971156" cy="2978367"/>
          </a:xfrm>
          <a:prstGeom prst="rect">
            <a:avLst/>
          </a:prstGeom>
        </p:spPr>
      </p:pic>
    </p:spTree>
    <p:extLst>
      <p:ext uri="{BB962C8B-B14F-4D97-AF65-F5344CB8AC3E}">
        <p14:creationId xmlns:p14="http://schemas.microsoft.com/office/powerpoint/2010/main" val="14729823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501008"/>
            <a:ext cx="6778625" cy="3057203"/>
          </a:xfrm>
        </p:spPr>
        <p:txBody>
          <a:bodyPr/>
          <a:lstStyle/>
          <a:p>
            <a:r>
              <a:rPr lang="en-US" sz="1600" b="1" dirty="0"/>
              <a:t>Scrape out any dark, inner membrane if found.</a:t>
            </a:r>
            <a:r>
              <a:rPr lang="en-US" sz="1600" dirty="0"/>
              <a:t> Not all fish have this thin layer in their inner cavity, but you want to remove it if they do. This is strongly flavored and has an oily, extra-fishy aroma that you don't want in your final dish.</a:t>
            </a:r>
            <a:endParaRPr lang="en-US" dirty="0"/>
          </a:p>
        </p:txBody>
      </p:sp>
      <p:pic>
        <p:nvPicPr>
          <p:cNvPr id="2" name="Picture 1"/>
          <p:cNvPicPr>
            <a:picLocks noChangeAspect="1"/>
          </p:cNvPicPr>
          <p:nvPr/>
        </p:nvPicPr>
        <p:blipFill>
          <a:blip r:embed="rId2"/>
          <a:stretch>
            <a:fillRect/>
          </a:stretch>
        </p:blipFill>
        <p:spPr>
          <a:xfrm>
            <a:off x="3059881" y="332657"/>
            <a:ext cx="4128459" cy="3096344"/>
          </a:xfrm>
          <a:prstGeom prst="rect">
            <a:avLst/>
          </a:prstGeom>
        </p:spPr>
      </p:pic>
    </p:spTree>
    <p:extLst>
      <p:ext uri="{BB962C8B-B14F-4D97-AF65-F5344CB8AC3E}">
        <p14:creationId xmlns:p14="http://schemas.microsoft.com/office/powerpoint/2010/main" val="1821370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717032"/>
            <a:ext cx="6778625" cy="2841179"/>
          </a:xfrm>
        </p:spPr>
        <p:txBody>
          <a:bodyPr/>
          <a:lstStyle/>
          <a:p>
            <a:r>
              <a:rPr lang="en-US" sz="1600" b="1" dirty="0"/>
              <a:t>Cut off the head off directly behind the gills, if desired.</a:t>
            </a:r>
            <a:r>
              <a:rPr lang="en-US" sz="1600" dirty="0"/>
              <a:t> You do not have to cut the head off, and depending on your cooking method you might not want to, as the head adds flavor and depth. The "cheek meat" of the fish, as well, is considered the best part in some cultures. </a:t>
            </a:r>
            <a:endParaRPr lang="en-US" dirty="0"/>
          </a:p>
        </p:txBody>
      </p:sp>
      <p:pic>
        <p:nvPicPr>
          <p:cNvPr id="5" name="Picture 4"/>
          <p:cNvPicPr>
            <a:picLocks noChangeAspect="1"/>
          </p:cNvPicPr>
          <p:nvPr/>
        </p:nvPicPr>
        <p:blipFill>
          <a:blip r:embed="rId2"/>
          <a:stretch>
            <a:fillRect/>
          </a:stretch>
        </p:blipFill>
        <p:spPr>
          <a:xfrm>
            <a:off x="3095885" y="200959"/>
            <a:ext cx="4403204" cy="3302403"/>
          </a:xfrm>
          <a:prstGeom prst="rect">
            <a:avLst/>
          </a:prstGeom>
        </p:spPr>
      </p:pic>
    </p:spTree>
    <p:extLst>
      <p:ext uri="{BB962C8B-B14F-4D97-AF65-F5344CB8AC3E}">
        <p14:creationId xmlns:p14="http://schemas.microsoft.com/office/powerpoint/2010/main" val="234537985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717032"/>
            <a:ext cx="6778625" cy="2841179"/>
          </a:xfrm>
        </p:spPr>
        <p:txBody>
          <a:bodyPr/>
          <a:lstStyle/>
          <a:p>
            <a:r>
              <a:rPr lang="en-US" sz="1600" b="1" dirty="0"/>
              <a:t>Remove a dorsal fin by pulling firmly from tail to head.</a:t>
            </a:r>
            <a:r>
              <a:rPr lang="en-US" sz="1600" dirty="0"/>
              <a:t> This, like the head, does not have to come off if you don't want to remove it, but it will help remove many nasty little bones. Simply grip the fin tightly near the tail, and pull quickly in the direction of the head to rip it out </a:t>
            </a:r>
            <a:r>
              <a:rPr lang="en-US" sz="1600" dirty="0" smtClean="0"/>
              <a:t>cleanly or use scissors to cut it off.</a:t>
            </a:r>
            <a:endParaRPr lang="en-US" dirty="0"/>
          </a:p>
        </p:txBody>
      </p:sp>
      <p:pic>
        <p:nvPicPr>
          <p:cNvPr id="2" name="Picture 1"/>
          <p:cNvPicPr>
            <a:picLocks noChangeAspect="1"/>
          </p:cNvPicPr>
          <p:nvPr/>
        </p:nvPicPr>
        <p:blipFill>
          <a:blip r:embed="rId2"/>
          <a:stretch>
            <a:fillRect/>
          </a:stretch>
        </p:blipFill>
        <p:spPr>
          <a:xfrm>
            <a:off x="3131889" y="260648"/>
            <a:ext cx="4331196" cy="3248397"/>
          </a:xfrm>
          <a:prstGeom prst="rect">
            <a:avLst/>
          </a:prstGeom>
        </p:spPr>
      </p:pic>
    </p:spTree>
    <p:extLst>
      <p:ext uri="{BB962C8B-B14F-4D97-AF65-F5344CB8AC3E}">
        <p14:creationId xmlns:p14="http://schemas.microsoft.com/office/powerpoint/2010/main" val="3191139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a:latin typeface="HelveticaNeueLT Pro 33 ThEx" pitchFamily="34" charset="0"/>
              </a:rPr>
              <a:t>First Aid </a:t>
            </a:r>
            <a:r>
              <a:rPr lang="en-US" dirty="0" smtClean="0">
                <a:latin typeface="HelveticaNeueLT Pro 33 ThEx" pitchFamily="34" charset="0"/>
              </a:rPr>
              <a:t/>
            </a:r>
            <a:br>
              <a:rPr lang="en-US" dirty="0" smtClean="0">
                <a:latin typeface="HelveticaNeueLT Pro 33 ThEx" pitchFamily="34" charset="0"/>
              </a:rPr>
            </a:br>
            <a:r>
              <a:rPr lang="en-US" dirty="0" smtClean="0">
                <a:latin typeface="HelveticaNeueLT Pro 33 ThEx" pitchFamily="34" charset="0"/>
              </a:rPr>
              <a:t>and </a:t>
            </a:r>
            <a:r>
              <a:rPr lang="en-US" dirty="0">
                <a:latin typeface="HelveticaNeueLT Pro 33 ThEx" pitchFamily="34" charset="0"/>
              </a:rPr>
              <a:t>Fishing</a:t>
            </a:r>
          </a:p>
        </p:txBody>
      </p:sp>
      <p:sp>
        <p:nvSpPr>
          <p:cNvPr id="2" name="Content Placeholder 1"/>
          <p:cNvSpPr>
            <a:spLocks noGrp="1"/>
          </p:cNvSpPr>
          <p:nvPr>
            <p:ph idx="1"/>
          </p:nvPr>
        </p:nvSpPr>
        <p:spPr/>
        <p:txBody>
          <a:bodyPr/>
          <a:lstStyle/>
          <a:p>
            <a:pPr lvl="0"/>
            <a:r>
              <a:rPr lang="en-US" sz="1800" dirty="0"/>
              <a:t>Stings: A sting or bite injects venom composed of proteins and other substances that may trigger an allergic reaction in the victim</a:t>
            </a:r>
            <a:r>
              <a:rPr lang="en-US" sz="1800" dirty="0" smtClean="0"/>
              <a:t>.</a:t>
            </a:r>
          </a:p>
          <a:p>
            <a:pPr lvl="0"/>
            <a:r>
              <a:rPr lang="en-US" sz="1800" dirty="0" smtClean="0"/>
              <a:t>Symptoms:</a:t>
            </a:r>
          </a:p>
          <a:p>
            <a:pPr lvl="1"/>
            <a:r>
              <a:rPr lang="en-US" sz="1800" dirty="0"/>
              <a:t>Most bites and stings result in pain, swelling, redness, and itching to the affected area.</a:t>
            </a:r>
          </a:p>
          <a:p>
            <a:pPr lvl="1"/>
            <a:r>
              <a:rPr lang="en-US" sz="1800" dirty="0"/>
              <a:t>Severe reaction include hives, wheezing, shortness of breath, unconsciousness, and even death within 30 minutes.</a:t>
            </a:r>
          </a:p>
          <a:p>
            <a:pPr lvl="0"/>
            <a:r>
              <a:rPr lang="en-US" sz="1800" dirty="0" smtClean="0"/>
              <a:t>Treatment: </a:t>
            </a:r>
          </a:p>
          <a:p>
            <a:pPr lvl="1"/>
            <a:r>
              <a:rPr lang="en-US" sz="1800" dirty="0" smtClean="0"/>
              <a:t>If </a:t>
            </a:r>
            <a:r>
              <a:rPr lang="en-US" sz="1800" dirty="0"/>
              <a:t>there is only redness and pain at the site of the bite, application of ice is adequate treatment. Clean the area with soap and water to remove contaminated particles left behind by some insects (such as mosquitoes).  Refrain from scratching because this may cause the skin to break down and an infection to form</a:t>
            </a:r>
            <a:r>
              <a:rPr lang="en-US" sz="1800" dirty="0" smtClean="0"/>
              <a:t>.</a:t>
            </a:r>
            <a:endParaRPr lang="en-US" sz="1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2120" y="83700"/>
            <a:ext cx="3240360" cy="1524876"/>
          </a:xfrm>
          <a:prstGeom prst="rect">
            <a:avLst/>
          </a:prstGeom>
        </p:spPr>
      </p:pic>
    </p:spTree>
    <p:extLst>
      <p:ext uri="{BB962C8B-B14F-4D97-AF65-F5344CB8AC3E}">
        <p14:creationId xmlns:p14="http://schemas.microsoft.com/office/powerpoint/2010/main" val="109967702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717032"/>
            <a:ext cx="6778625" cy="2841179"/>
          </a:xfrm>
        </p:spPr>
        <p:txBody>
          <a:bodyPr/>
          <a:lstStyle/>
          <a:p>
            <a:r>
              <a:rPr lang="en-US" sz="1600" b="1" dirty="0"/>
              <a:t>Rinse the fish off, inside and out, in cool water.</a:t>
            </a:r>
            <a:r>
              <a:rPr lang="en-US" sz="1600" dirty="0"/>
              <a:t> Make sure you wash the outside, getting rid of any sticky scales, as well as the inside, getting rid of bits and blood. Your fish is now ready to cook! Use as little water as possible to preserve the flavor of the fish. Some people prefer to gently wipe off the fish with a paper towel instead of rinsing it.</a:t>
            </a:r>
          </a:p>
        </p:txBody>
      </p:sp>
      <p:pic>
        <p:nvPicPr>
          <p:cNvPr id="2" name="Picture 1"/>
          <p:cNvPicPr>
            <a:picLocks noChangeAspect="1"/>
          </p:cNvPicPr>
          <p:nvPr/>
        </p:nvPicPr>
        <p:blipFill>
          <a:blip r:embed="rId2"/>
          <a:stretch>
            <a:fillRect/>
          </a:stretch>
        </p:blipFill>
        <p:spPr>
          <a:xfrm>
            <a:off x="3131889" y="332656"/>
            <a:ext cx="4331196" cy="3248397"/>
          </a:xfrm>
          <a:prstGeom prst="rect">
            <a:avLst/>
          </a:prstGeom>
        </p:spPr>
      </p:pic>
    </p:spTree>
    <p:extLst>
      <p:ext uri="{BB962C8B-B14F-4D97-AF65-F5344CB8AC3E}">
        <p14:creationId xmlns:p14="http://schemas.microsoft.com/office/powerpoint/2010/main" val="19413732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smtClean="0">
                <a:latin typeface="HelveticaNeueLT Pro 33 ThEx" pitchFamily="34" charset="0"/>
              </a:rPr>
              <a:t>Filleting a Fish</a:t>
            </a:r>
            <a:endParaRPr lang="en-US" dirty="0">
              <a:latin typeface="HelveticaNeueLT Pro 33 ThEx" pitchFamily="34" charset="0"/>
            </a:endParaRPr>
          </a:p>
        </p:txBody>
      </p:sp>
      <p:pic>
        <p:nvPicPr>
          <p:cNvPr id="6" name="Content Placeholder 5"/>
          <p:cNvPicPr>
            <a:picLocks noGrp="1" noChangeAspect="1"/>
          </p:cNvPicPr>
          <p:nvPr>
            <p:ph idx="1"/>
          </p:nvPr>
        </p:nvPicPr>
        <p:blipFill>
          <a:blip r:embed="rId2"/>
          <a:stretch>
            <a:fillRect/>
          </a:stretch>
        </p:blipFill>
        <p:spPr>
          <a:xfrm>
            <a:off x="2354262" y="2205831"/>
            <a:ext cx="5886450" cy="3314700"/>
          </a:xfrm>
          <a:prstGeom prst="rect">
            <a:avLst/>
          </a:prstGeom>
        </p:spPr>
      </p:pic>
    </p:spTree>
    <p:extLst>
      <p:ext uri="{BB962C8B-B14F-4D97-AF65-F5344CB8AC3E}">
        <p14:creationId xmlns:p14="http://schemas.microsoft.com/office/powerpoint/2010/main" val="147825500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717032"/>
            <a:ext cx="6778625" cy="2841179"/>
          </a:xfrm>
        </p:spPr>
        <p:txBody>
          <a:bodyPr/>
          <a:lstStyle/>
          <a:p>
            <a:r>
              <a:rPr lang="en-US" sz="1600" b="1" dirty="0"/>
              <a:t>Cut just behind the top of the head until you hit the backbone.</a:t>
            </a:r>
            <a:r>
              <a:rPr lang="en-US" sz="1600" dirty="0"/>
              <a:t> To do this, lay the fish on one side. Take care not to cut through the spine, just to it.</a:t>
            </a:r>
            <a:endParaRPr lang="en-US" dirty="0"/>
          </a:p>
        </p:txBody>
      </p:sp>
      <p:pic>
        <p:nvPicPr>
          <p:cNvPr id="2" name="Picture 1"/>
          <p:cNvPicPr>
            <a:picLocks noChangeAspect="1"/>
          </p:cNvPicPr>
          <p:nvPr/>
        </p:nvPicPr>
        <p:blipFill>
          <a:blip r:embed="rId2"/>
          <a:stretch>
            <a:fillRect/>
          </a:stretch>
        </p:blipFill>
        <p:spPr>
          <a:xfrm>
            <a:off x="3239901" y="260648"/>
            <a:ext cx="4115172" cy="3086379"/>
          </a:xfrm>
          <a:prstGeom prst="rect">
            <a:avLst/>
          </a:prstGeom>
        </p:spPr>
      </p:pic>
    </p:spTree>
    <p:extLst>
      <p:ext uri="{BB962C8B-B14F-4D97-AF65-F5344CB8AC3E}">
        <p14:creationId xmlns:p14="http://schemas.microsoft.com/office/powerpoint/2010/main" val="96300748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717032"/>
            <a:ext cx="6778625" cy="2841179"/>
          </a:xfrm>
        </p:spPr>
        <p:txBody>
          <a:bodyPr/>
          <a:lstStyle/>
          <a:p>
            <a:r>
              <a:rPr lang="en-US" sz="1600" b="1" dirty="0"/>
              <a:t>Continue this cut in an arc around the fish's head.</a:t>
            </a:r>
            <a:r>
              <a:rPr lang="en-US" sz="1600" dirty="0"/>
              <a:t> Again, you don't want to cut deeper than the backbone. You will not be cutting the head off, just cutting about halfway into the fish.</a:t>
            </a:r>
            <a:endParaRPr lang="en-US" dirty="0"/>
          </a:p>
        </p:txBody>
      </p:sp>
      <p:pic>
        <p:nvPicPr>
          <p:cNvPr id="2" name="Picture 1"/>
          <p:cNvPicPr>
            <a:picLocks noChangeAspect="1"/>
          </p:cNvPicPr>
          <p:nvPr/>
        </p:nvPicPr>
        <p:blipFill>
          <a:blip r:embed="rId2"/>
          <a:stretch>
            <a:fillRect/>
          </a:stretch>
        </p:blipFill>
        <p:spPr>
          <a:xfrm>
            <a:off x="3131889" y="332656"/>
            <a:ext cx="4331196" cy="3248397"/>
          </a:xfrm>
          <a:prstGeom prst="rect">
            <a:avLst/>
          </a:prstGeom>
        </p:spPr>
      </p:pic>
    </p:spTree>
    <p:extLst>
      <p:ext uri="{BB962C8B-B14F-4D97-AF65-F5344CB8AC3E}">
        <p14:creationId xmlns:p14="http://schemas.microsoft.com/office/powerpoint/2010/main" val="314353383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717032"/>
            <a:ext cx="6778625" cy="2841179"/>
          </a:xfrm>
        </p:spPr>
        <p:txBody>
          <a:bodyPr/>
          <a:lstStyle/>
          <a:p>
            <a:r>
              <a:rPr lang="en-US" sz="1600" b="1" dirty="0"/>
              <a:t>Turn the knife and cut horizontally towards the tail, through the center of the fish.</a:t>
            </a:r>
            <a:r>
              <a:rPr lang="en-US" sz="1600" dirty="0"/>
              <a:t> You'll basically be cutting off the entire side of the fish, removing the whole flank, skin and all. The knife will travel perpendicularly to the backbone, which you can use as a guide to ensure a nice, flat cut.</a:t>
            </a:r>
            <a:endParaRPr lang="en-US" dirty="0"/>
          </a:p>
        </p:txBody>
      </p:sp>
      <p:pic>
        <p:nvPicPr>
          <p:cNvPr id="2" name="Picture 1"/>
          <p:cNvPicPr>
            <a:picLocks noChangeAspect="1"/>
          </p:cNvPicPr>
          <p:nvPr/>
        </p:nvPicPr>
        <p:blipFill>
          <a:blip r:embed="rId2"/>
          <a:stretch>
            <a:fillRect/>
          </a:stretch>
        </p:blipFill>
        <p:spPr>
          <a:xfrm>
            <a:off x="3239901" y="332656"/>
            <a:ext cx="4115172" cy="3086379"/>
          </a:xfrm>
          <a:prstGeom prst="rect">
            <a:avLst/>
          </a:prstGeom>
        </p:spPr>
      </p:pic>
    </p:spTree>
    <p:extLst>
      <p:ext uri="{BB962C8B-B14F-4D97-AF65-F5344CB8AC3E}">
        <p14:creationId xmlns:p14="http://schemas.microsoft.com/office/powerpoint/2010/main" val="14442713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717032"/>
            <a:ext cx="6778625" cy="2841179"/>
          </a:xfrm>
        </p:spPr>
        <p:txBody>
          <a:bodyPr/>
          <a:lstStyle/>
          <a:p>
            <a:r>
              <a:rPr lang="en-US" sz="1600" b="1" dirty="0"/>
              <a:t>Flip the fish and repeat on the opposite side.</a:t>
            </a:r>
            <a:r>
              <a:rPr lang="en-US" sz="1600" dirty="0"/>
              <a:t> Simply repeat the same process on the other half of the fish, removing the other fillet.</a:t>
            </a:r>
            <a:endParaRPr lang="en-US" dirty="0"/>
          </a:p>
        </p:txBody>
      </p:sp>
      <p:pic>
        <p:nvPicPr>
          <p:cNvPr id="2" name="Picture 1"/>
          <p:cNvPicPr>
            <a:picLocks noChangeAspect="1"/>
          </p:cNvPicPr>
          <p:nvPr/>
        </p:nvPicPr>
        <p:blipFill>
          <a:blip r:embed="rId2"/>
          <a:stretch>
            <a:fillRect/>
          </a:stretch>
        </p:blipFill>
        <p:spPr>
          <a:xfrm>
            <a:off x="3137247" y="332656"/>
            <a:ext cx="4320480" cy="3240360"/>
          </a:xfrm>
          <a:prstGeom prst="rect">
            <a:avLst/>
          </a:prstGeom>
        </p:spPr>
      </p:pic>
    </p:spTree>
    <p:extLst>
      <p:ext uri="{BB962C8B-B14F-4D97-AF65-F5344CB8AC3E}">
        <p14:creationId xmlns:p14="http://schemas.microsoft.com/office/powerpoint/2010/main" val="21870316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717032"/>
            <a:ext cx="6778625" cy="2841179"/>
          </a:xfrm>
        </p:spPr>
        <p:txBody>
          <a:bodyPr/>
          <a:lstStyle/>
          <a:p>
            <a:r>
              <a:rPr lang="en-US" sz="1600" b="1" dirty="0"/>
              <a:t>Lift and remove the rib cage from the inside of the fillet.</a:t>
            </a:r>
            <a:r>
              <a:rPr lang="en-US" sz="1600" dirty="0"/>
              <a:t> Using a smaller knife to remove the rib cage. This will be the small, almost translucent set of bones on the lower third of fish fillet. It should come off in one piece.</a:t>
            </a:r>
            <a:endParaRPr lang="en-US" dirty="0"/>
          </a:p>
        </p:txBody>
      </p:sp>
      <p:pic>
        <p:nvPicPr>
          <p:cNvPr id="2" name="Picture 1"/>
          <p:cNvPicPr>
            <a:picLocks noChangeAspect="1"/>
          </p:cNvPicPr>
          <p:nvPr/>
        </p:nvPicPr>
        <p:blipFill>
          <a:blip r:embed="rId2"/>
          <a:stretch>
            <a:fillRect/>
          </a:stretch>
        </p:blipFill>
        <p:spPr>
          <a:xfrm>
            <a:off x="3131889" y="332656"/>
            <a:ext cx="4331196" cy="3248397"/>
          </a:xfrm>
          <a:prstGeom prst="rect">
            <a:avLst/>
          </a:prstGeom>
        </p:spPr>
      </p:pic>
    </p:spTree>
    <p:extLst>
      <p:ext uri="{BB962C8B-B14F-4D97-AF65-F5344CB8AC3E}">
        <p14:creationId xmlns:p14="http://schemas.microsoft.com/office/powerpoint/2010/main" val="357933243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717032"/>
            <a:ext cx="6778625" cy="2841179"/>
          </a:xfrm>
        </p:spPr>
        <p:txBody>
          <a:bodyPr/>
          <a:lstStyle/>
          <a:p>
            <a:r>
              <a:rPr lang="en-US" sz="1600" b="1" dirty="0"/>
              <a:t>Cut directly through the fish perpendicularly to form steaks as an alternative.</a:t>
            </a:r>
            <a:r>
              <a:rPr lang="en-US" sz="1600" dirty="0"/>
              <a:t> If you don’t want fillets, you can cut steaks. Use a sharp knife and cut perpendicular to the backbone, going all the way through the spine to get 1 inch (2.5 cm) steaks. This is common with bigger fish, like trout and salmon, and retains the spine running through the middle of the fish.</a:t>
            </a:r>
            <a:endParaRPr lang="en-US" dirty="0"/>
          </a:p>
        </p:txBody>
      </p:sp>
      <p:pic>
        <p:nvPicPr>
          <p:cNvPr id="2" name="Picture 1"/>
          <p:cNvPicPr>
            <a:picLocks noChangeAspect="1"/>
          </p:cNvPicPr>
          <p:nvPr/>
        </p:nvPicPr>
        <p:blipFill>
          <a:blip r:embed="rId2"/>
          <a:stretch>
            <a:fillRect/>
          </a:stretch>
        </p:blipFill>
        <p:spPr>
          <a:xfrm>
            <a:off x="3179894" y="260648"/>
            <a:ext cx="4235185" cy="3176389"/>
          </a:xfrm>
          <a:prstGeom prst="rect">
            <a:avLst/>
          </a:prstGeom>
        </p:spPr>
      </p:pic>
    </p:spTree>
    <p:extLst>
      <p:ext uri="{BB962C8B-B14F-4D97-AF65-F5344CB8AC3E}">
        <p14:creationId xmlns:p14="http://schemas.microsoft.com/office/powerpoint/2010/main" val="66463220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8175" y="3717032"/>
            <a:ext cx="6778625" cy="2841179"/>
          </a:xfrm>
        </p:spPr>
        <p:txBody>
          <a:bodyPr/>
          <a:lstStyle/>
          <a:p>
            <a:r>
              <a:rPr lang="en-US" sz="1600" b="1" dirty="0"/>
              <a:t>Scale the fish or remove the skin entirely, if desired If you want to cook the fish with the skin still on, use the dull side of a knife to rake the scales off.</a:t>
            </a:r>
            <a:r>
              <a:rPr lang="en-US" sz="1600" dirty="0"/>
              <a:t> Use a short, lifting motion from the tail to the head to quickly scrape all of the scales off. If you don't want the skin, simply slide the knife between the fish and the skin and simply cut the skin away.</a:t>
            </a:r>
            <a:endParaRPr lang="en-US" dirty="0"/>
          </a:p>
        </p:txBody>
      </p:sp>
      <p:pic>
        <p:nvPicPr>
          <p:cNvPr id="4" name="Picture 3"/>
          <p:cNvPicPr>
            <a:picLocks noChangeAspect="1"/>
          </p:cNvPicPr>
          <p:nvPr/>
        </p:nvPicPr>
        <p:blipFill>
          <a:blip r:embed="rId2"/>
          <a:stretch>
            <a:fillRect/>
          </a:stretch>
        </p:blipFill>
        <p:spPr>
          <a:xfrm>
            <a:off x="3203897" y="404664"/>
            <a:ext cx="4187180" cy="3140385"/>
          </a:xfrm>
          <a:prstGeom prst="rect">
            <a:avLst/>
          </a:prstGeom>
        </p:spPr>
      </p:pic>
    </p:spTree>
    <p:extLst>
      <p:ext uri="{BB962C8B-B14F-4D97-AF65-F5344CB8AC3E}">
        <p14:creationId xmlns:p14="http://schemas.microsoft.com/office/powerpoint/2010/main" val="32861978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smtClean="0">
                <a:latin typeface="HelveticaNeueLT Pro 33 ThEx" pitchFamily="34" charset="0"/>
              </a:rPr>
              <a:t>Cooking a Fish</a:t>
            </a:r>
            <a:endParaRPr lang="en-US" dirty="0">
              <a:latin typeface="HelveticaNeueLT Pro 33 ThEx"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1776" y="1346870"/>
            <a:ext cx="2625612" cy="262561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0" y="1340767"/>
            <a:ext cx="2232149" cy="262561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380" y="4149080"/>
            <a:ext cx="3120008" cy="207188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2120" y="4150867"/>
            <a:ext cx="3106353" cy="2070093"/>
          </a:xfrm>
          <a:prstGeom prst="rect">
            <a:avLst/>
          </a:prstGeom>
        </p:spPr>
      </p:pic>
    </p:spTree>
    <p:extLst>
      <p:ext uri="{BB962C8B-B14F-4D97-AF65-F5344CB8AC3E}">
        <p14:creationId xmlns:p14="http://schemas.microsoft.com/office/powerpoint/2010/main" val="25119854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79611" y="618555"/>
            <a:ext cx="6707187" cy="1143000"/>
          </a:xfrm>
        </p:spPr>
        <p:txBody>
          <a:bodyPr/>
          <a:lstStyle/>
          <a:p>
            <a:pPr algn="l"/>
            <a:r>
              <a:rPr lang="en-US" dirty="0">
                <a:latin typeface="HelveticaNeueLT Pro 33 ThEx" pitchFamily="34" charset="0"/>
              </a:rPr>
              <a:t>First Aid </a:t>
            </a:r>
            <a:r>
              <a:rPr lang="en-US" dirty="0" smtClean="0">
                <a:latin typeface="HelveticaNeueLT Pro 33 ThEx" pitchFamily="34" charset="0"/>
              </a:rPr>
              <a:t/>
            </a:r>
            <a:br>
              <a:rPr lang="en-US" dirty="0" smtClean="0">
                <a:latin typeface="HelveticaNeueLT Pro 33 ThEx" pitchFamily="34" charset="0"/>
              </a:rPr>
            </a:br>
            <a:r>
              <a:rPr lang="en-US" dirty="0" smtClean="0">
                <a:latin typeface="HelveticaNeueLT Pro 33 ThEx" pitchFamily="34" charset="0"/>
              </a:rPr>
              <a:t>and </a:t>
            </a:r>
            <a:r>
              <a:rPr lang="en-US" dirty="0">
                <a:latin typeface="HelveticaNeueLT Pro 33 ThEx" pitchFamily="34" charset="0"/>
              </a:rPr>
              <a:t>Fishing</a:t>
            </a:r>
          </a:p>
        </p:txBody>
      </p:sp>
      <p:sp>
        <p:nvSpPr>
          <p:cNvPr id="2" name="Content Placeholder 1"/>
          <p:cNvSpPr>
            <a:spLocks noGrp="1"/>
          </p:cNvSpPr>
          <p:nvPr>
            <p:ph idx="1"/>
          </p:nvPr>
        </p:nvSpPr>
        <p:spPr>
          <a:xfrm>
            <a:off x="1841053" y="1988840"/>
            <a:ext cx="6984305" cy="4525963"/>
          </a:xfrm>
        </p:spPr>
        <p:txBody>
          <a:bodyPr/>
          <a:lstStyle/>
          <a:p>
            <a:pPr lvl="0"/>
            <a:r>
              <a:rPr lang="en-US" sz="1800" dirty="0"/>
              <a:t>Tick bites:  Second only to mosquitoes as vectors (carriers) of human disease</a:t>
            </a:r>
            <a:r>
              <a:rPr lang="en-US" sz="1800" dirty="0" smtClean="0"/>
              <a:t>.</a:t>
            </a:r>
          </a:p>
          <a:p>
            <a:pPr lvl="0"/>
            <a:r>
              <a:rPr lang="en-US" sz="1800" dirty="0" smtClean="0"/>
              <a:t>Symptoms:</a:t>
            </a:r>
          </a:p>
          <a:p>
            <a:pPr lvl="1"/>
            <a:r>
              <a:rPr lang="en-US" sz="1800" dirty="0"/>
              <a:t>Redness, itching, and swelling</a:t>
            </a:r>
          </a:p>
          <a:p>
            <a:pPr lvl="1"/>
            <a:r>
              <a:rPr lang="en-US" sz="1800" dirty="0"/>
              <a:t>Lyme’s Disease: The hallmark target lesion, a red circular rash with a pale center, occurs at the site of the bite within 2-20 days after the bite in 60-80% of cases. The rash may be accompanied by fatigue, headache, joint aches, and other flulike symptoms</a:t>
            </a:r>
            <a:r>
              <a:rPr lang="en-US" sz="1800" dirty="0" smtClean="0"/>
              <a:t>.</a:t>
            </a:r>
            <a:endParaRPr lang="en-US" sz="1800" dirty="0"/>
          </a:p>
          <a:p>
            <a:pPr lvl="0"/>
            <a:r>
              <a:rPr lang="en-US" sz="1800" dirty="0" smtClean="0"/>
              <a:t>Prevention/Treatment</a:t>
            </a:r>
            <a:r>
              <a:rPr lang="en-US" sz="1800" dirty="0"/>
              <a:t>:  Wear long-sleeved shirts, long pants cinched at the ankle or tucked into the boots or socks.  If attached, using rounded tweezers, grasp the tick as close as possible to the skin surface, and then pull with slow steady pressure in a direction away from the skin</a:t>
            </a:r>
            <a:r>
              <a:rPr lang="en-US" sz="1800" dirty="0" smtClean="0"/>
              <a:t>.</a:t>
            </a:r>
            <a:endParaRPr lang="en-US" sz="1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096" y="188640"/>
            <a:ext cx="3201341" cy="1800200"/>
          </a:xfrm>
          <a:prstGeom prst="rect">
            <a:avLst/>
          </a:prstGeom>
        </p:spPr>
      </p:pic>
    </p:spTree>
    <p:extLst>
      <p:ext uri="{BB962C8B-B14F-4D97-AF65-F5344CB8AC3E}">
        <p14:creationId xmlns:p14="http://schemas.microsoft.com/office/powerpoint/2010/main" val="15490827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5309" y="0"/>
            <a:ext cx="6707187" cy="1143000"/>
          </a:xfrm>
        </p:spPr>
        <p:txBody>
          <a:bodyPr/>
          <a:lstStyle/>
          <a:p>
            <a:r>
              <a:rPr lang="en-US" sz="3600" dirty="0">
                <a:latin typeface="HelveticaNeueLT Pro 33 ThEx" pitchFamily="34" charset="0"/>
              </a:rPr>
              <a:t>Cooking a </a:t>
            </a:r>
            <a:r>
              <a:rPr lang="en-US" sz="3600" dirty="0" smtClean="0">
                <a:latin typeface="HelveticaNeueLT Pro 33 ThEx" pitchFamily="34" charset="0"/>
              </a:rPr>
              <a:t>Fish</a:t>
            </a:r>
            <a:endParaRPr lang="en-US" sz="3600" dirty="0"/>
          </a:p>
        </p:txBody>
      </p:sp>
      <p:sp>
        <p:nvSpPr>
          <p:cNvPr id="3" name="Content Placeholder 2"/>
          <p:cNvSpPr>
            <a:spLocks noGrp="1"/>
          </p:cNvSpPr>
          <p:nvPr>
            <p:ph idx="1"/>
          </p:nvPr>
        </p:nvSpPr>
        <p:spPr>
          <a:xfrm>
            <a:off x="1908175" y="908720"/>
            <a:ext cx="7056313" cy="5949280"/>
          </a:xfrm>
        </p:spPr>
        <p:txBody>
          <a:bodyPr/>
          <a:lstStyle/>
          <a:p>
            <a:pPr marL="0" indent="0">
              <a:buNone/>
            </a:pPr>
            <a:r>
              <a:rPr lang="en-US" sz="1800" b="1" dirty="0" smtClean="0"/>
              <a:t>Grilling.</a:t>
            </a:r>
            <a:r>
              <a:rPr lang="en-US" sz="1800" dirty="0" smtClean="0"/>
              <a:t> </a:t>
            </a:r>
            <a:endParaRPr lang="en-US" sz="1800" dirty="0" smtClean="0"/>
          </a:p>
          <a:p>
            <a:r>
              <a:rPr lang="en-US" sz="1800" dirty="0" smtClean="0"/>
              <a:t>With </a:t>
            </a:r>
            <a:r>
              <a:rPr lang="en-US" sz="1800" dirty="0"/>
              <a:t>your coals or gas grill, you'll want to try to make a hot pile and a cold pile, so that you can cook the fish over low heat for the majority of the time, and then give it some color by finishing the cooking over high heat at the very end. Be sure to use the thermometer to get the temperature correct, and remember that fish cooks extremely quickly</a:t>
            </a:r>
            <a:r>
              <a:rPr lang="en-US" sz="1800" dirty="0" smtClean="0"/>
              <a:t>!</a:t>
            </a:r>
            <a:r>
              <a:rPr lang="en-US" sz="1800" baseline="30000" dirty="0" smtClean="0"/>
              <a:t> </a:t>
            </a:r>
            <a:r>
              <a:rPr lang="en-US" sz="1800" dirty="0" smtClean="0"/>
              <a:t>When </a:t>
            </a:r>
            <a:r>
              <a:rPr lang="en-US" sz="1800" dirty="0"/>
              <a:t>grilling fish, be sure to oil the grill </a:t>
            </a:r>
            <a:r>
              <a:rPr lang="en-US" sz="1800" i="1" dirty="0"/>
              <a:t>and</a:t>
            </a:r>
            <a:r>
              <a:rPr lang="en-US" sz="1800" dirty="0"/>
              <a:t> the fish generously before cooking. A well-oiled fish and grill will keep the fish from sticking to the grate when you choose to flip it. If you want to, you can also use an aluminum foil pouch to keep the fish in as it cooks; this saves cleanup time and cooks the fish very nicely.</a:t>
            </a:r>
          </a:p>
          <a:p>
            <a:r>
              <a:rPr lang="en-US" sz="1800" dirty="0"/>
              <a:t>Remember to choose the right kind of fish for grilling. Meaty, hearty fish like salmon, halibut, and swordfish work best on the grill, especially if you can get them cut into </a:t>
            </a:r>
            <a:r>
              <a:rPr lang="en-US" sz="1800" dirty="0" smtClean="0"/>
              <a:t>steaks.</a:t>
            </a:r>
            <a:r>
              <a:rPr lang="en-US" sz="1800" baseline="30000" dirty="0" smtClean="0"/>
              <a:t> </a:t>
            </a:r>
            <a:r>
              <a:rPr lang="en-US" sz="1800" dirty="0"/>
              <a:t>Delicate white fish like cod, flounder, or sole tend to fall apart easier on the grill, making for a less than ideal marriage between grill and fish.</a:t>
            </a:r>
          </a:p>
          <a:p>
            <a:endParaRPr lang="en-US" dirty="0"/>
          </a:p>
        </p:txBody>
      </p:sp>
    </p:spTree>
    <p:extLst>
      <p:ext uri="{BB962C8B-B14F-4D97-AF65-F5344CB8AC3E}">
        <p14:creationId xmlns:p14="http://schemas.microsoft.com/office/powerpoint/2010/main" val="1752341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5309" y="0"/>
            <a:ext cx="6707187" cy="1143000"/>
          </a:xfrm>
        </p:spPr>
        <p:txBody>
          <a:bodyPr/>
          <a:lstStyle/>
          <a:p>
            <a:r>
              <a:rPr lang="en-US" sz="3600" dirty="0">
                <a:latin typeface="HelveticaNeueLT Pro 33 ThEx" pitchFamily="34" charset="0"/>
              </a:rPr>
              <a:t>Cooking a </a:t>
            </a:r>
            <a:r>
              <a:rPr lang="en-US" sz="3600" dirty="0" smtClean="0">
                <a:latin typeface="HelveticaNeueLT Pro 33 ThEx" pitchFamily="34" charset="0"/>
              </a:rPr>
              <a:t>Fish</a:t>
            </a:r>
            <a:endParaRPr lang="en-US" sz="3600" dirty="0"/>
          </a:p>
        </p:txBody>
      </p:sp>
      <p:sp>
        <p:nvSpPr>
          <p:cNvPr id="3" name="Content Placeholder 2"/>
          <p:cNvSpPr>
            <a:spLocks noGrp="1"/>
          </p:cNvSpPr>
          <p:nvPr>
            <p:ph idx="1"/>
          </p:nvPr>
        </p:nvSpPr>
        <p:spPr>
          <a:xfrm>
            <a:off x="1908175" y="908720"/>
            <a:ext cx="7056313" cy="5949280"/>
          </a:xfrm>
        </p:spPr>
        <p:txBody>
          <a:bodyPr/>
          <a:lstStyle/>
          <a:p>
            <a:pPr marL="0" indent="0">
              <a:buNone/>
            </a:pPr>
            <a:r>
              <a:rPr lang="en-US" sz="1800" b="1" dirty="0" smtClean="0"/>
              <a:t>Baking</a:t>
            </a:r>
            <a:endParaRPr lang="en-US" sz="1800" dirty="0" smtClean="0"/>
          </a:p>
          <a:p>
            <a:r>
              <a:rPr lang="en-US" sz="1800" dirty="0" smtClean="0"/>
              <a:t>Probably </a:t>
            </a:r>
            <a:r>
              <a:rPr lang="en-US" sz="1800" dirty="0"/>
              <a:t>the healthiest cooking option available, baking relies on dry heat and less oil to thoroughly bring the fish to perfection. Line a baking tray with wax paper or aluminum foil, thoroughly oil the fish (or paint with a dab of melted butter), and cook at a lower heat for a longer time. Here's some more specific pointers for you to remember as you bake fish: If you're baking with a fish fillet that has a thicker center and thin sides, curl the thin sides underneath the fish as it cooks</a:t>
            </a:r>
            <a:r>
              <a:rPr lang="en-US" sz="1800" dirty="0" smtClean="0"/>
              <a:t>.</a:t>
            </a:r>
            <a:r>
              <a:rPr lang="en-US" sz="1800" baseline="30000" dirty="0" smtClean="0"/>
              <a:t> </a:t>
            </a:r>
            <a:r>
              <a:rPr lang="en-US" sz="1800" dirty="0"/>
              <a:t>That way, the sides won't be overcooked be the time the rest of the center is done.</a:t>
            </a:r>
          </a:p>
          <a:p>
            <a:r>
              <a:rPr lang="en-US" sz="1800" dirty="0" smtClean="0"/>
              <a:t>Because </a:t>
            </a:r>
            <a:r>
              <a:rPr lang="en-US" sz="1800" dirty="0"/>
              <a:t>fish are delicate and dry out easily, </a:t>
            </a:r>
            <a:r>
              <a:rPr lang="en-US" sz="1800" dirty="0" smtClean="0"/>
              <a:t>bake </a:t>
            </a:r>
            <a:r>
              <a:rPr lang="en-US" sz="1800" dirty="0"/>
              <a:t>fish at low temperatures </a:t>
            </a:r>
            <a:r>
              <a:rPr lang="en-US" sz="1800" dirty="0" smtClean="0"/>
              <a:t>(250</a:t>
            </a:r>
            <a:r>
              <a:rPr lang="en-US" sz="1800" dirty="0"/>
              <a:t>° F) for longer periods (20 minutes for fillets). For thicker (center cut) fish, many chefs recommend cooking at higher temperatures (400°F) for less time (15 minutes), although cooking times depend on the thickness of the cut</a:t>
            </a:r>
            <a:r>
              <a:rPr lang="en-US" sz="1800" dirty="0" smtClean="0"/>
              <a:t>.</a:t>
            </a:r>
            <a:endParaRPr lang="en-US" sz="1800" dirty="0"/>
          </a:p>
        </p:txBody>
      </p:sp>
    </p:spTree>
    <p:extLst>
      <p:ext uri="{BB962C8B-B14F-4D97-AF65-F5344CB8AC3E}">
        <p14:creationId xmlns:p14="http://schemas.microsoft.com/office/powerpoint/2010/main" val="14518760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5309" y="0"/>
            <a:ext cx="6707187" cy="1143000"/>
          </a:xfrm>
        </p:spPr>
        <p:txBody>
          <a:bodyPr/>
          <a:lstStyle/>
          <a:p>
            <a:r>
              <a:rPr lang="en-US" sz="3600" dirty="0">
                <a:latin typeface="HelveticaNeueLT Pro 33 ThEx" pitchFamily="34" charset="0"/>
              </a:rPr>
              <a:t>Cooking a </a:t>
            </a:r>
            <a:r>
              <a:rPr lang="en-US" sz="3600" dirty="0" smtClean="0">
                <a:latin typeface="HelveticaNeueLT Pro 33 ThEx" pitchFamily="34" charset="0"/>
              </a:rPr>
              <a:t>Fish</a:t>
            </a:r>
            <a:endParaRPr lang="en-US" sz="3600" dirty="0"/>
          </a:p>
        </p:txBody>
      </p:sp>
      <p:sp>
        <p:nvSpPr>
          <p:cNvPr id="3" name="Content Placeholder 2"/>
          <p:cNvSpPr>
            <a:spLocks noGrp="1"/>
          </p:cNvSpPr>
          <p:nvPr>
            <p:ph idx="1"/>
          </p:nvPr>
        </p:nvSpPr>
        <p:spPr>
          <a:xfrm>
            <a:off x="1908175" y="908720"/>
            <a:ext cx="7056313" cy="5949280"/>
          </a:xfrm>
        </p:spPr>
        <p:txBody>
          <a:bodyPr/>
          <a:lstStyle/>
          <a:p>
            <a:pPr marL="0" indent="0">
              <a:buNone/>
            </a:pPr>
            <a:r>
              <a:rPr lang="en-US" sz="1800" b="1" dirty="0" smtClean="0"/>
              <a:t>Baking (continued)</a:t>
            </a:r>
            <a:r>
              <a:rPr lang="en-US" sz="1800" dirty="0" smtClean="0"/>
              <a:t> </a:t>
            </a:r>
          </a:p>
          <a:p>
            <a:r>
              <a:rPr lang="en-US" sz="1800" dirty="0" smtClean="0"/>
              <a:t>The </a:t>
            </a:r>
            <a:r>
              <a:rPr lang="en-US" sz="1800" dirty="0"/>
              <a:t>10-minute rule for baking </a:t>
            </a:r>
            <a:r>
              <a:rPr lang="en-US" sz="1800" dirty="0" smtClean="0"/>
              <a:t>fish. </a:t>
            </a:r>
            <a:r>
              <a:rPr lang="en-US" sz="1800" dirty="0"/>
              <a:t>Measure the cut of fish at its thickest point. For every inch of thickness, cook for 10 minutes at 400° - 450°F. Pro-rate the ratio for uneven thicknesses. For example, a 1.5 inch </a:t>
            </a:r>
            <a:r>
              <a:rPr lang="en-US" sz="1800" dirty="0" smtClean="0"/>
              <a:t>center </a:t>
            </a:r>
            <a:r>
              <a:rPr lang="en-US" sz="1800" dirty="0"/>
              <a:t>cut piece of salmon should be cooked for 15 minutes at around 425° F.</a:t>
            </a:r>
          </a:p>
          <a:p>
            <a:r>
              <a:rPr lang="en-US" sz="1800" dirty="0"/>
              <a:t>For added flavor and moisture, think about adding herbs and aromatics to your baked fish. Lemon and capers or dill works great with salmon as well as with other types of fish. Bread crumbs work well with white fish, particularly tilapia.</a:t>
            </a:r>
          </a:p>
          <a:p>
            <a:endParaRPr lang="en-US" dirty="0"/>
          </a:p>
        </p:txBody>
      </p:sp>
    </p:spTree>
    <p:extLst>
      <p:ext uri="{BB962C8B-B14F-4D97-AF65-F5344CB8AC3E}">
        <p14:creationId xmlns:p14="http://schemas.microsoft.com/office/powerpoint/2010/main" val="308524314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5309" y="0"/>
            <a:ext cx="6707187" cy="1143000"/>
          </a:xfrm>
        </p:spPr>
        <p:txBody>
          <a:bodyPr/>
          <a:lstStyle/>
          <a:p>
            <a:r>
              <a:rPr lang="en-US" sz="3600" dirty="0">
                <a:latin typeface="HelveticaNeueLT Pro 33 ThEx" pitchFamily="34" charset="0"/>
              </a:rPr>
              <a:t>Cooking a </a:t>
            </a:r>
            <a:r>
              <a:rPr lang="en-US" sz="3600" dirty="0" smtClean="0">
                <a:latin typeface="HelveticaNeueLT Pro 33 ThEx" pitchFamily="34" charset="0"/>
              </a:rPr>
              <a:t>Fish</a:t>
            </a:r>
            <a:endParaRPr lang="en-US" sz="3600" dirty="0"/>
          </a:p>
        </p:txBody>
      </p:sp>
      <p:sp>
        <p:nvSpPr>
          <p:cNvPr id="3" name="Content Placeholder 2"/>
          <p:cNvSpPr>
            <a:spLocks noGrp="1"/>
          </p:cNvSpPr>
          <p:nvPr>
            <p:ph idx="1"/>
          </p:nvPr>
        </p:nvSpPr>
        <p:spPr>
          <a:xfrm>
            <a:off x="1908175" y="836712"/>
            <a:ext cx="7056313" cy="6021288"/>
          </a:xfrm>
        </p:spPr>
        <p:txBody>
          <a:bodyPr/>
          <a:lstStyle/>
          <a:p>
            <a:pPr marL="0" indent="0">
              <a:buNone/>
            </a:pPr>
            <a:r>
              <a:rPr lang="en-US" sz="1800" b="1" dirty="0" smtClean="0"/>
              <a:t>Pan-frying.</a:t>
            </a:r>
            <a:r>
              <a:rPr lang="en-US" sz="1800" dirty="0" smtClean="0"/>
              <a:t> </a:t>
            </a:r>
            <a:endParaRPr lang="en-US" sz="1800" dirty="0" smtClean="0"/>
          </a:p>
          <a:p>
            <a:r>
              <a:rPr lang="en-US" sz="1800" dirty="0" smtClean="0"/>
              <a:t>Start </a:t>
            </a:r>
            <a:r>
              <a:rPr lang="en-US" sz="1800" dirty="0"/>
              <a:t>off with enough oil and a hot pan. Oil your steel pan generously but not excessively and get it </a:t>
            </a:r>
            <a:r>
              <a:rPr lang="en-US" sz="1800" i="1" dirty="0"/>
              <a:t>hot</a:t>
            </a:r>
            <a:r>
              <a:rPr lang="en-US" sz="1800" dirty="0"/>
              <a:t>. Starting off hot helps cook the skin on the fish quickly, allowing it to adhere to the meat of the fish for nice presentation and an even nicer feel in the mouth.</a:t>
            </a:r>
          </a:p>
          <a:p>
            <a:r>
              <a:rPr lang="en-US" sz="1800" dirty="0"/>
              <a:t>Always pan-fry with skin side down to begin with. That way, your skin browns evenly and adheres to the meat of the fish.</a:t>
            </a:r>
          </a:p>
          <a:p>
            <a:r>
              <a:rPr lang="en-US" sz="1800" dirty="0"/>
              <a:t>After a minute or two on medium or high heat, turn the heat down to medium-low or low</a:t>
            </a:r>
            <a:r>
              <a:rPr lang="en-US" sz="1800" dirty="0" smtClean="0"/>
              <a:t>.</a:t>
            </a:r>
            <a:r>
              <a:rPr lang="en-US" sz="1800" baseline="30000" dirty="0" smtClean="0"/>
              <a:t> </a:t>
            </a:r>
            <a:r>
              <a:rPr lang="en-US" sz="1800" dirty="0"/>
              <a:t>Cook the fish slowly from here on out. Cook too hot </a:t>
            </a:r>
            <a:r>
              <a:rPr lang="en-US" sz="1800" dirty="0" smtClean="0"/>
              <a:t>and </a:t>
            </a:r>
            <a:r>
              <a:rPr lang="en-US" sz="1800" dirty="0"/>
              <a:t>the moisture will evaporate from the fish before it's fully cooked, leading to a drier fish.</a:t>
            </a:r>
          </a:p>
          <a:p>
            <a:r>
              <a:rPr lang="en-US" sz="1800" dirty="0"/>
              <a:t>Flip once! Start off cooking the fish skin side down at high temperature. Turn the temp down significantly, and continue cooking for a little bit. Flip the fish once, and only once. Continue cooking the fish until </a:t>
            </a:r>
            <a:r>
              <a:rPr lang="en-US" sz="1800" dirty="0" smtClean="0"/>
              <a:t>you </a:t>
            </a:r>
            <a:r>
              <a:rPr lang="en-US" sz="1800" dirty="0"/>
              <a:t>can easily cut and flake the meat with a fork.</a:t>
            </a:r>
          </a:p>
          <a:p>
            <a:endParaRPr lang="en-US" dirty="0"/>
          </a:p>
        </p:txBody>
      </p:sp>
    </p:spTree>
    <p:extLst>
      <p:ext uri="{BB962C8B-B14F-4D97-AF65-F5344CB8AC3E}">
        <p14:creationId xmlns:p14="http://schemas.microsoft.com/office/powerpoint/2010/main" val="16742607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5309" y="0"/>
            <a:ext cx="6707187" cy="1143000"/>
          </a:xfrm>
        </p:spPr>
        <p:txBody>
          <a:bodyPr/>
          <a:lstStyle/>
          <a:p>
            <a:r>
              <a:rPr lang="en-US" sz="3600" dirty="0">
                <a:latin typeface="HelveticaNeueLT Pro 33 ThEx" pitchFamily="34" charset="0"/>
              </a:rPr>
              <a:t>Cooking a </a:t>
            </a:r>
            <a:r>
              <a:rPr lang="en-US" sz="3600" dirty="0" smtClean="0">
                <a:latin typeface="HelveticaNeueLT Pro 33 ThEx" pitchFamily="34" charset="0"/>
              </a:rPr>
              <a:t>Fish</a:t>
            </a:r>
            <a:endParaRPr lang="en-US" sz="3600" dirty="0"/>
          </a:p>
        </p:txBody>
      </p:sp>
      <p:sp>
        <p:nvSpPr>
          <p:cNvPr id="3" name="Content Placeholder 2"/>
          <p:cNvSpPr>
            <a:spLocks noGrp="1"/>
          </p:cNvSpPr>
          <p:nvPr>
            <p:ph idx="1"/>
          </p:nvPr>
        </p:nvSpPr>
        <p:spPr>
          <a:xfrm>
            <a:off x="1908175" y="908720"/>
            <a:ext cx="7056313" cy="5949280"/>
          </a:xfrm>
        </p:spPr>
        <p:txBody>
          <a:bodyPr/>
          <a:lstStyle/>
          <a:p>
            <a:endParaRPr lang="en-US" sz="1800" dirty="0"/>
          </a:p>
          <a:p>
            <a:pPr marL="0" indent="0">
              <a:buNone/>
            </a:pPr>
            <a:r>
              <a:rPr lang="en-US" sz="1800" b="1" dirty="0" smtClean="0"/>
              <a:t>Deep-fried </a:t>
            </a:r>
            <a:r>
              <a:rPr lang="en-US" sz="1800" b="1" dirty="0"/>
              <a:t>fish.</a:t>
            </a:r>
            <a:r>
              <a:rPr lang="en-US" sz="1800" dirty="0"/>
              <a:t> </a:t>
            </a:r>
            <a:endParaRPr lang="en-US" sz="1800" dirty="0" smtClean="0"/>
          </a:p>
          <a:p>
            <a:r>
              <a:rPr lang="en-US" sz="1800" dirty="0" smtClean="0"/>
              <a:t>Fish </a:t>
            </a:r>
            <a:r>
              <a:rPr lang="en-US" sz="1800" dirty="0"/>
              <a:t>are usually battered and then dunked into a hot pan filled with oil. Here are some basics for you to remember as you fry fish: Decide on dredge vs. batter. You can dredge your fish in flour and egg, making for a lighter fish, or whip up a batter out of beer or buttermilk for a thicker, crunchier shell. Cooking times do not vary significantly for either method.</a:t>
            </a:r>
          </a:p>
          <a:p>
            <a:r>
              <a:rPr lang="en-US" sz="1800" dirty="0"/>
              <a:t>You'll most likely want your oil to be at around 375ºF when you start frying, and cook the fillets for about 3 to 4 minutes, or until golden brown. </a:t>
            </a:r>
            <a:endParaRPr lang="en-US" dirty="0"/>
          </a:p>
        </p:txBody>
      </p:sp>
    </p:spTree>
    <p:extLst>
      <p:ext uri="{BB962C8B-B14F-4D97-AF65-F5344CB8AC3E}">
        <p14:creationId xmlns:p14="http://schemas.microsoft.com/office/powerpoint/2010/main" val="3090429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79612" y="764704"/>
            <a:ext cx="6707187" cy="1143000"/>
          </a:xfrm>
        </p:spPr>
        <p:txBody>
          <a:bodyPr/>
          <a:lstStyle/>
          <a:p>
            <a:pPr algn="l"/>
            <a:r>
              <a:rPr lang="en-US" dirty="0">
                <a:latin typeface="HelveticaNeueLT Pro 33 ThEx" pitchFamily="34" charset="0"/>
              </a:rPr>
              <a:t>First Aid </a:t>
            </a:r>
            <a:r>
              <a:rPr lang="en-US" dirty="0" smtClean="0">
                <a:latin typeface="HelveticaNeueLT Pro 33 ThEx" pitchFamily="34" charset="0"/>
              </a:rPr>
              <a:t/>
            </a:r>
            <a:br>
              <a:rPr lang="en-US" dirty="0" smtClean="0">
                <a:latin typeface="HelveticaNeueLT Pro 33 ThEx" pitchFamily="34" charset="0"/>
              </a:rPr>
            </a:br>
            <a:r>
              <a:rPr lang="en-US" dirty="0" smtClean="0">
                <a:latin typeface="HelveticaNeueLT Pro 33 ThEx" pitchFamily="34" charset="0"/>
              </a:rPr>
              <a:t>and </a:t>
            </a:r>
            <a:r>
              <a:rPr lang="en-US" dirty="0">
                <a:latin typeface="HelveticaNeueLT Pro 33 ThEx" pitchFamily="34" charset="0"/>
              </a:rPr>
              <a:t>Fishing</a:t>
            </a:r>
          </a:p>
        </p:txBody>
      </p:sp>
      <p:sp>
        <p:nvSpPr>
          <p:cNvPr id="2" name="Content Placeholder 1"/>
          <p:cNvSpPr>
            <a:spLocks noGrp="1"/>
          </p:cNvSpPr>
          <p:nvPr>
            <p:ph idx="1"/>
          </p:nvPr>
        </p:nvSpPr>
        <p:spPr>
          <a:xfrm>
            <a:off x="1897881" y="2780928"/>
            <a:ext cx="7139699" cy="3960440"/>
          </a:xfrm>
        </p:spPr>
        <p:txBody>
          <a:bodyPr/>
          <a:lstStyle/>
          <a:p>
            <a:pPr lvl="0"/>
            <a:r>
              <a:rPr lang="en-US" sz="1800" dirty="0"/>
              <a:t>Hypothermia: Over-exposure to colder temperatures over time that result in a drop in body core  temperature</a:t>
            </a:r>
            <a:r>
              <a:rPr lang="en-US" sz="1800" dirty="0" smtClean="0"/>
              <a:t>.</a:t>
            </a:r>
          </a:p>
          <a:p>
            <a:pPr lvl="0"/>
            <a:r>
              <a:rPr lang="en-US" sz="1800" dirty="0" smtClean="0"/>
              <a:t>Symptoms: </a:t>
            </a:r>
          </a:p>
          <a:p>
            <a:pPr lvl="1"/>
            <a:r>
              <a:rPr lang="en-US" sz="1800" dirty="0"/>
              <a:t>Initial mental status changes in response to cold may be subtle and include hunger and nausea.</a:t>
            </a:r>
          </a:p>
          <a:p>
            <a:pPr lvl="1"/>
            <a:r>
              <a:rPr lang="en-US" sz="1800" dirty="0"/>
              <a:t>This will progress to apathy, confusion, slurred speech, and loss of coordination.</a:t>
            </a:r>
          </a:p>
          <a:p>
            <a:pPr lvl="1"/>
            <a:r>
              <a:rPr lang="en-US" sz="1800" dirty="0"/>
              <a:t>Many times a person will just lie down, fall asleep, and die.</a:t>
            </a:r>
          </a:p>
          <a:p>
            <a:pPr lvl="0"/>
            <a:r>
              <a:rPr lang="en-US" sz="1800" dirty="0" smtClean="0"/>
              <a:t>Treatment</a:t>
            </a:r>
            <a:r>
              <a:rPr lang="en-US" sz="1800" dirty="0"/>
              <a:t>: Removing them from the elements that caused the condition. Seek a dry,  warm place away from the wind</a:t>
            </a:r>
            <a:r>
              <a:rPr lang="en-US" sz="1800" dirty="0" smtClean="0"/>
              <a:t>.</a:t>
            </a:r>
            <a:endParaRPr lang="en-US" sz="1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274648"/>
            <a:ext cx="3961524" cy="2290256"/>
          </a:xfrm>
          <a:prstGeom prst="rect">
            <a:avLst/>
          </a:prstGeom>
        </p:spPr>
      </p:pic>
    </p:spTree>
    <p:extLst>
      <p:ext uri="{BB962C8B-B14F-4D97-AF65-F5344CB8AC3E}">
        <p14:creationId xmlns:p14="http://schemas.microsoft.com/office/powerpoint/2010/main" val="692908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a:latin typeface="HelveticaNeueLT Pro 33 ThEx" pitchFamily="34" charset="0"/>
              </a:rPr>
              <a:t>First Aid and Fishing</a:t>
            </a:r>
          </a:p>
        </p:txBody>
      </p:sp>
      <p:sp>
        <p:nvSpPr>
          <p:cNvPr id="2" name="Content Placeholder 1"/>
          <p:cNvSpPr>
            <a:spLocks noGrp="1"/>
          </p:cNvSpPr>
          <p:nvPr>
            <p:ph idx="1"/>
          </p:nvPr>
        </p:nvSpPr>
        <p:spPr>
          <a:xfrm>
            <a:off x="1908175" y="1600200"/>
            <a:ext cx="4968081" cy="5213176"/>
          </a:xfrm>
        </p:spPr>
        <p:txBody>
          <a:bodyPr/>
          <a:lstStyle/>
          <a:p>
            <a:pPr lvl="0"/>
            <a:r>
              <a:rPr lang="en-US" sz="1800" dirty="0"/>
              <a:t>Dehydration: Occurs when the loss of body fluids, mostly water, exceeds the amount that is taken in</a:t>
            </a:r>
            <a:r>
              <a:rPr lang="en-US" sz="1800" dirty="0" smtClean="0"/>
              <a:t>.</a:t>
            </a:r>
          </a:p>
          <a:p>
            <a:pPr lvl="0"/>
            <a:r>
              <a:rPr lang="en-US" sz="1800" dirty="0" smtClean="0"/>
              <a:t>Symptoms:</a:t>
            </a:r>
          </a:p>
          <a:p>
            <a:pPr lvl="1"/>
            <a:r>
              <a:rPr lang="en-US" sz="1800" dirty="0"/>
              <a:t>Weakness and/or dizziness</a:t>
            </a:r>
          </a:p>
          <a:p>
            <a:pPr lvl="1"/>
            <a:r>
              <a:rPr lang="en-US" sz="1800" dirty="0"/>
              <a:t>Confusion and/or sluggishness, even fainting</a:t>
            </a:r>
          </a:p>
          <a:p>
            <a:pPr lvl="1"/>
            <a:r>
              <a:rPr lang="en-US" sz="1800" dirty="0"/>
              <a:t>Inability to sweat</a:t>
            </a:r>
          </a:p>
          <a:p>
            <a:pPr lvl="1"/>
            <a:r>
              <a:rPr lang="en-US" sz="1800" dirty="0"/>
              <a:t>Decreased urine output. If urine is concentrated and deeply yellow or amber, you may be dehydrated</a:t>
            </a:r>
            <a:r>
              <a:rPr lang="en-US" sz="1800" dirty="0" smtClean="0"/>
              <a:t>.  </a:t>
            </a:r>
            <a:endParaRPr lang="en-US" sz="1800" dirty="0"/>
          </a:p>
          <a:p>
            <a:pPr lvl="0"/>
            <a:r>
              <a:rPr lang="en-US" sz="1800" dirty="0"/>
              <a:t>Treatment: Sip small amounts of water or carbohydrate/electrolyte-containing drinks. Treat for heat  Increased thirst with dry mouth and swollen </a:t>
            </a:r>
            <a:r>
              <a:rPr lang="en-US" sz="1800" dirty="0" smtClean="0"/>
              <a:t>tongue</a:t>
            </a:r>
            <a:r>
              <a:rPr lang="en-US" sz="1800" dirty="0"/>
              <a:t> </a:t>
            </a:r>
          </a:p>
          <a:p>
            <a:pPr marL="469265" marR="248285" indent="-285750">
              <a:spcBef>
                <a:spcPts val="0"/>
              </a:spcBef>
              <a:tabLst>
                <a:tab pos="394335" algn="l"/>
                <a:tab pos="394970" algn="l"/>
              </a:tabLst>
            </a:pPr>
            <a:endParaRPr lang="en-US" sz="1800" dirty="0">
              <a:cs typeface="DejaVu San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0272" y="1700808"/>
            <a:ext cx="1743075" cy="2857500"/>
          </a:xfrm>
          <a:prstGeom prst="rect">
            <a:avLst/>
          </a:prstGeom>
        </p:spPr>
      </p:pic>
    </p:spTree>
    <p:extLst>
      <p:ext uri="{BB962C8B-B14F-4D97-AF65-F5344CB8AC3E}">
        <p14:creationId xmlns:p14="http://schemas.microsoft.com/office/powerpoint/2010/main" val="2701460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79712" y="0"/>
            <a:ext cx="6707187" cy="980728"/>
          </a:xfrm>
        </p:spPr>
        <p:txBody>
          <a:bodyPr/>
          <a:lstStyle/>
          <a:p>
            <a:pPr algn="l"/>
            <a:r>
              <a:rPr lang="en-US" dirty="0">
                <a:latin typeface="HelveticaNeueLT Pro 33 ThEx" pitchFamily="34" charset="0"/>
              </a:rPr>
              <a:t>First Aid and Fishing</a:t>
            </a:r>
          </a:p>
        </p:txBody>
      </p:sp>
      <p:sp>
        <p:nvSpPr>
          <p:cNvPr id="2" name="Content Placeholder 1"/>
          <p:cNvSpPr>
            <a:spLocks noGrp="1"/>
          </p:cNvSpPr>
          <p:nvPr>
            <p:ph idx="1"/>
          </p:nvPr>
        </p:nvSpPr>
        <p:spPr>
          <a:xfrm>
            <a:off x="1908175" y="2274693"/>
            <a:ext cx="7128321" cy="4525963"/>
          </a:xfrm>
        </p:spPr>
        <p:txBody>
          <a:bodyPr/>
          <a:lstStyle/>
          <a:p>
            <a:pPr lvl="0"/>
            <a:r>
              <a:rPr lang="en-US" sz="1800" dirty="0"/>
              <a:t>Heat exhaustion: This condition often occurs when people exercise (work or play) in a hot, humid place  and body fluids are lost through sweating, causing the body to overheat. </a:t>
            </a:r>
            <a:endParaRPr lang="en-US" sz="1800" dirty="0" smtClean="0"/>
          </a:p>
          <a:p>
            <a:pPr lvl="0"/>
            <a:r>
              <a:rPr lang="en-US" sz="1800" dirty="0" smtClean="0"/>
              <a:t>Symptoms:</a:t>
            </a:r>
          </a:p>
          <a:p>
            <a:pPr lvl="1"/>
            <a:r>
              <a:rPr lang="en-US" sz="1800" dirty="0"/>
              <a:t>Often pale with cool, moist skin</a:t>
            </a:r>
          </a:p>
          <a:p>
            <a:pPr lvl="1"/>
            <a:r>
              <a:rPr lang="en-US" sz="1800" dirty="0"/>
              <a:t>Sweating profusely</a:t>
            </a:r>
          </a:p>
          <a:p>
            <a:pPr lvl="1"/>
            <a:r>
              <a:rPr lang="en-US" sz="1800" dirty="0"/>
              <a:t>Muscle cramps or pains</a:t>
            </a:r>
          </a:p>
          <a:p>
            <a:pPr lvl="1"/>
            <a:r>
              <a:rPr lang="en-US" sz="1800" dirty="0"/>
              <a:t>Feels faint or dizzy</a:t>
            </a:r>
          </a:p>
          <a:p>
            <a:pPr lvl="1"/>
            <a:r>
              <a:rPr lang="en-US" sz="1800" dirty="0"/>
              <a:t>May complain of headache, weakness, thirst, and nausea</a:t>
            </a:r>
          </a:p>
          <a:p>
            <a:pPr lvl="1"/>
            <a:r>
              <a:rPr lang="en-US" sz="1800" dirty="0"/>
              <a:t>Core </a:t>
            </a:r>
            <a:r>
              <a:rPr lang="en-US" sz="1800" dirty="0" smtClean="0"/>
              <a:t>temperature </a:t>
            </a:r>
            <a:r>
              <a:rPr lang="en-US" sz="1800" dirty="0"/>
              <a:t>elevated—usually more than 100°F—and the pulse rate </a:t>
            </a:r>
            <a:r>
              <a:rPr lang="en-US" sz="1800" dirty="0" smtClean="0"/>
              <a:t>increased</a:t>
            </a:r>
          </a:p>
          <a:p>
            <a:pPr lvl="0"/>
            <a:r>
              <a:rPr lang="en-US" sz="1800" dirty="0" smtClean="0"/>
              <a:t>Treatment</a:t>
            </a:r>
            <a:r>
              <a:rPr lang="en-US" sz="1800" dirty="0"/>
              <a:t>: oral fluids </a:t>
            </a:r>
            <a:r>
              <a:rPr lang="en-US" sz="1800" dirty="0" smtClean="0"/>
              <a:t>and cool, </a:t>
            </a:r>
            <a:r>
              <a:rPr lang="en-US" sz="1800" dirty="0"/>
              <a:t>shading</a:t>
            </a:r>
          </a:p>
          <a:p>
            <a:pPr marL="297815" marR="99695" indent="-285750">
              <a:spcBef>
                <a:spcPts val="0"/>
              </a:spcBef>
              <a:tabLst>
                <a:tab pos="394335" algn="l"/>
                <a:tab pos="394970" algn="l"/>
              </a:tabLst>
            </a:pPr>
            <a:endParaRPr lang="en-US" sz="1800" dirty="0">
              <a:cs typeface="DejaVu San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5100" y="836712"/>
            <a:ext cx="2556410" cy="1437981"/>
          </a:xfrm>
          <a:prstGeom prst="rect">
            <a:avLst/>
          </a:prstGeom>
        </p:spPr>
      </p:pic>
    </p:spTree>
    <p:extLst>
      <p:ext uri="{BB962C8B-B14F-4D97-AF65-F5344CB8AC3E}">
        <p14:creationId xmlns:p14="http://schemas.microsoft.com/office/powerpoint/2010/main" val="1479932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a:latin typeface="HelveticaNeueLT Pro 33 ThEx" pitchFamily="34" charset="0"/>
              </a:rPr>
              <a:t>First Aid and Fishing</a:t>
            </a:r>
          </a:p>
        </p:txBody>
      </p:sp>
      <p:sp>
        <p:nvSpPr>
          <p:cNvPr id="2" name="Content Placeholder 1"/>
          <p:cNvSpPr>
            <a:spLocks noGrp="1"/>
          </p:cNvSpPr>
          <p:nvPr>
            <p:ph idx="1"/>
          </p:nvPr>
        </p:nvSpPr>
        <p:spPr>
          <a:xfrm>
            <a:off x="1908175" y="1196752"/>
            <a:ext cx="7056313" cy="4929411"/>
          </a:xfrm>
        </p:spPr>
        <p:txBody>
          <a:bodyPr/>
          <a:lstStyle/>
          <a:p>
            <a:r>
              <a:rPr lang="en-US" sz="1800" dirty="0"/>
              <a:t>Heatstroke: This medical condition is life-threatening. The person's cooling system, which is controlled by  the brain, stops working and the internal body temperature rises to the point where organ damage.</a:t>
            </a:r>
          </a:p>
          <a:p>
            <a:r>
              <a:rPr lang="en-US" sz="1800" dirty="0" smtClean="0"/>
              <a:t>Symptoms:</a:t>
            </a:r>
            <a:endParaRPr lang="en-US" sz="1800" dirty="0"/>
          </a:p>
          <a:p>
            <a:pPr lvl="1"/>
            <a:r>
              <a:rPr lang="en-US" sz="1800" dirty="0"/>
              <a:t>Unconscious or has a markedly abnormal mental status (dizziness, confusion, hallucinations, or coma)</a:t>
            </a:r>
          </a:p>
          <a:p>
            <a:pPr lvl="1"/>
            <a:r>
              <a:rPr lang="en-US" sz="1800" dirty="0"/>
              <a:t>Flushed, hot, and dry skin (although it may be moist initially from previous sweating or from attempts to cool the  person with water)</a:t>
            </a:r>
          </a:p>
          <a:p>
            <a:pPr lvl="1"/>
            <a:r>
              <a:rPr lang="en-US" sz="1800" dirty="0"/>
              <a:t>May have slightly elevated blood pressure at first that falls later</a:t>
            </a:r>
          </a:p>
          <a:p>
            <a:pPr lvl="1"/>
            <a:r>
              <a:rPr lang="en-US" sz="1800" dirty="0"/>
              <a:t>May be </a:t>
            </a:r>
            <a:r>
              <a:rPr lang="en-US" sz="1800" dirty="0" smtClean="0"/>
              <a:t>hyperventilating </a:t>
            </a:r>
          </a:p>
          <a:p>
            <a:pPr lvl="1"/>
            <a:r>
              <a:rPr lang="en-US" sz="1800" dirty="0" smtClean="0"/>
              <a:t>Core </a:t>
            </a:r>
            <a:r>
              <a:rPr lang="en-US" sz="1800" dirty="0"/>
              <a:t>temperature of 105°F or </a:t>
            </a:r>
            <a:r>
              <a:rPr lang="en-US" sz="1800" dirty="0" smtClean="0"/>
              <a:t>more</a:t>
            </a:r>
          </a:p>
          <a:p>
            <a:r>
              <a:rPr lang="en-US" sz="1800" dirty="0" smtClean="0"/>
              <a:t>Treatment</a:t>
            </a:r>
            <a:r>
              <a:rPr lang="en-US" sz="1800" dirty="0"/>
              <a:t>:</a:t>
            </a:r>
          </a:p>
          <a:p>
            <a:pPr lvl="1"/>
            <a:r>
              <a:rPr lang="en-US" sz="1800" dirty="0"/>
              <a:t>Ice packs/sheets, IV fluids, and medical </a:t>
            </a:r>
            <a:r>
              <a:rPr lang="en-US" sz="1800" dirty="0" smtClean="0"/>
              <a:t>evacuation</a:t>
            </a:r>
            <a:endParaRPr lang="en-US" sz="1800" dirty="0"/>
          </a:p>
          <a:p>
            <a:pPr marL="469900" marR="5080" indent="-285750">
              <a:spcBef>
                <a:spcPts val="0"/>
              </a:spcBef>
            </a:pPr>
            <a:endParaRPr lang="en-US" sz="1800" dirty="0">
              <a:cs typeface="DejaVu Sans"/>
            </a:endParaRPr>
          </a:p>
        </p:txBody>
      </p:sp>
    </p:spTree>
    <p:extLst>
      <p:ext uri="{BB962C8B-B14F-4D97-AF65-F5344CB8AC3E}">
        <p14:creationId xmlns:p14="http://schemas.microsoft.com/office/powerpoint/2010/main" val="505073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43224" y="620688"/>
            <a:ext cx="6707187" cy="1143000"/>
          </a:xfrm>
        </p:spPr>
        <p:txBody>
          <a:bodyPr/>
          <a:lstStyle/>
          <a:p>
            <a:pPr algn="l"/>
            <a:r>
              <a:rPr lang="en-US" dirty="0">
                <a:latin typeface="HelveticaNeueLT Pro 33 ThEx" pitchFamily="34" charset="0"/>
              </a:rPr>
              <a:t>First Aid </a:t>
            </a:r>
            <a:r>
              <a:rPr lang="en-US" dirty="0" smtClean="0">
                <a:latin typeface="HelveticaNeueLT Pro 33 ThEx" pitchFamily="34" charset="0"/>
              </a:rPr>
              <a:t/>
            </a:r>
            <a:br>
              <a:rPr lang="en-US" dirty="0" smtClean="0">
                <a:latin typeface="HelveticaNeueLT Pro 33 ThEx" pitchFamily="34" charset="0"/>
              </a:rPr>
            </a:br>
            <a:r>
              <a:rPr lang="en-US" dirty="0" smtClean="0">
                <a:latin typeface="HelveticaNeueLT Pro 33 ThEx" pitchFamily="34" charset="0"/>
              </a:rPr>
              <a:t>and </a:t>
            </a:r>
            <a:r>
              <a:rPr lang="en-US" dirty="0">
                <a:latin typeface="HelveticaNeueLT Pro 33 ThEx" pitchFamily="34" charset="0"/>
              </a:rPr>
              <a:t>Fishing</a:t>
            </a:r>
          </a:p>
        </p:txBody>
      </p:sp>
      <p:sp>
        <p:nvSpPr>
          <p:cNvPr id="2" name="Content Placeholder 1"/>
          <p:cNvSpPr>
            <a:spLocks noGrp="1"/>
          </p:cNvSpPr>
          <p:nvPr>
            <p:ph idx="1"/>
          </p:nvPr>
        </p:nvSpPr>
        <p:spPr>
          <a:xfrm>
            <a:off x="1907406" y="2564904"/>
            <a:ext cx="7057082" cy="4227190"/>
          </a:xfrm>
        </p:spPr>
        <p:txBody>
          <a:bodyPr/>
          <a:lstStyle/>
          <a:p>
            <a:pPr lvl="0"/>
            <a:r>
              <a:rPr lang="en-US" sz="1800" dirty="0"/>
              <a:t>Sunburn: Excessive or prolonged exposure to the ultraviolet (UV) radiation of the sun. The time between 11 am and 2 pm contains the most powerful solar radiation exposure period. </a:t>
            </a:r>
            <a:endParaRPr lang="en-US" sz="1800" dirty="0" smtClean="0"/>
          </a:p>
          <a:p>
            <a:pPr lvl="0"/>
            <a:r>
              <a:rPr lang="en-US" sz="1800" dirty="0" smtClean="0"/>
              <a:t>Symptoms:</a:t>
            </a:r>
          </a:p>
          <a:p>
            <a:pPr lvl="1"/>
            <a:r>
              <a:rPr lang="en-US" sz="1800" dirty="0"/>
              <a:t>Sunburned skin is red and dry in exposed areas in a first-degree burn. Often, one may not realize that the skin is burned until ours later.</a:t>
            </a:r>
          </a:p>
          <a:p>
            <a:pPr lvl="1"/>
            <a:r>
              <a:rPr lang="en-US" sz="1800" dirty="0"/>
              <a:t>If exposure to the sun continues, second-degree burns may occur and blisters with clear fluid may form</a:t>
            </a:r>
            <a:r>
              <a:rPr lang="en-US" sz="1800" dirty="0" smtClean="0"/>
              <a:t>.</a:t>
            </a:r>
            <a:endParaRPr lang="en-US" sz="1800" dirty="0"/>
          </a:p>
          <a:p>
            <a:pPr lvl="0"/>
            <a:r>
              <a:rPr lang="en-US" sz="1800" dirty="0"/>
              <a:t>Treatment: Sun protection or appropriate coverings should be worn at all times, but especially during this time to decrease risk of sunburn</a:t>
            </a:r>
            <a:r>
              <a:rPr lang="en-US" sz="1800" dirty="0" smtClean="0"/>
              <a:t>.</a:t>
            </a:r>
            <a:r>
              <a:rPr lang="en-US" sz="1800" dirty="0"/>
              <a:t> </a:t>
            </a:r>
          </a:p>
          <a:p>
            <a:pPr>
              <a:spcBef>
                <a:spcPts val="0"/>
              </a:spcBef>
            </a:pPr>
            <a:endParaRPr lang="en-US" sz="1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260648"/>
            <a:ext cx="3573016" cy="2118997"/>
          </a:xfrm>
          <a:prstGeom prst="rect">
            <a:avLst/>
          </a:prstGeom>
        </p:spPr>
      </p:pic>
    </p:spTree>
    <p:extLst>
      <p:ext uri="{BB962C8B-B14F-4D97-AF65-F5344CB8AC3E}">
        <p14:creationId xmlns:p14="http://schemas.microsoft.com/office/powerpoint/2010/main" val="4187022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Requirement 1c</a:t>
            </a:r>
            <a:endParaRPr lang="en-US" dirty="0">
              <a:latin typeface="HelveticaNeueLT Pro 33 ThEx" pitchFamily="34" charset="0"/>
            </a:endParaRPr>
          </a:p>
        </p:txBody>
      </p:sp>
      <p:sp>
        <p:nvSpPr>
          <p:cNvPr id="195587" name="Rectangle 3"/>
          <p:cNvSpPr>
            <a:spLocks noGrp="1" noChangeArrowheads="1"/>
          </p:cNvSpPr>
          <p:nvPr>
            <p:ph type="body" idx="1"/>
          </p:nvPr>
        </p:nvSpPr>
        <p:spPr/>
        <p:txBody>
          <a:bodyPr/>
          <a:lstStyle/>
          <a:p>
            <a:pPr>
              <a:buFont typeface="+mj-lt"/>
              <a:buAutoNum type="arabicPeriod"/>
            </a:pPr>
            <a:r>
              <a:rPr lang="en-US" sz="2000" dirty="0"/>
              <a:t>Do the following:</a:t>
            </a:r>
          </a:p>
          <a:p>
            <a:pPr marL="800100" lvl="1" indent="-342900">
              <a:buFont typeface="+mj-lt"/>
              <a:buAutoNum type="alphaLcPeriod" startAt="3"/>
            </a:pPr>
            <a:r>
              <a:rPr lang="en-US" sz="1600" dirty="0" smtClean="0"/>
              <a:t>Explain </a:t>
            </a:r>
            <a:r>
              <a:rPr lang="en-US" sz="1600" dirty="0"/>
              <a:t>how to remove a hook that has lodged in your arm</a:t>
            </a:r>
            <a:r>
              <a:rPr lang="en-US" sz="1600" dirty="0" smtClean="0"/>
              <a:t>.</a:t>
            </a: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79413"/>
            <a:ext cx="914400" cy="933450"/>
          </a:xfrm>
          <a:prstGeom prst="rect">
            <a:avLst/>
          </a:prstGeom>
        </p:spPr>
      </p:pic>
    </p:spTree>
    <p:extLst>
      <p:ext uri="{BB962C8B-B14F-4D97-AF65-F5344CB8AC3E}">
        <p14:creationId xmlns:p14="http://schemas.microsoft.com/office/powerpoint/2010/main" val="1170524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79512" y="1773238"/>
            <a:ext cx="4678238" cy="649287"/>
          </a:xfrm>
        </p:spPr>
        <p:txBody>
          <a:bodyPr/>
          <a:lstStyle/>
          <a:p>
            <a:pPr algn="l"/>
            <a:r>
              <a:rPr lang="en-US" dirty="0" smtClean="0">
                <a:solidFill>
                  <a:srgbClr val="5E9215"/>
                </a:solidFill>
                <a:latin typeface="HelveticaNeueLT Pro 33 ThEx" pitchFamily="34" charset="0"/>
              </a:rPr>
              <a:t>Requirements</a:t>
            </a:r>
            <a:endParaRPr lang="uk-UA" dirty="0">
              <a:solidFill>
                <a:srgbClr val="5E9215"/>
              </a:solidFill>
              <a:latin typeface="HelveticaNeueLT Pro 33 ThEx" pitchFamily="34" charset="0"/>
            </a:endParaRPr>
          </a:p>
        </p:txBody>
      </p:sp>
      <p:sp>
        <p:nvSpPr>
          <p:cNvPr id="36867" name="Rectangle 3"/>
          <p:cNvSpPr>
            <a:spLocks noGrp="1" noChangeArrowheads="1"/>
          </p:cNvSpPr>
          <p:nvPr>
            <p:ph type="body" idx="1"/>
          </p:nvPr>
        </p:nvSpPr>
        <p:spPr>
          <a:xfrm>
            <a:off x="900113" y="2565400"/>
            <a:ext cx="7920037" cy="4103688"/>
          </a:xfrm>
        </p:spPr>
        <p:txBody>
          <a:bodyPr/>
          <a:lstStyle/>
          <a:p>
            <a:pPr>
              <a:buFont typeface="+mj-lt"/>
              <a:buAutoNum type="arabicPeriod"/>
            </a:pPr>
            <a:r>
              <a:rPr lang="en-US" sz="1400" dirty="0"/>
              <a:t>Do the following:</a:t>
            </a:r>
          </a:p>
          <a:p>
            <a:pPr lvl="1">
              <a:buFont typeface="+mj-lt"/>
              <a:buAutoNum type="alphaLcPeriod"/>
            </a:pPr>
            <a:r>
              <a:rPr lang="en-US" sz="1400" b="0" dirty="0"/>
              <a:t>Explain to your counselor the most likely hazards you may encounter while participating in fishing activities, and what you should do to anticipate, help prevent, mitigate, and respond to these hazards.</a:t>
            </a:r>
          </a:p>
          <a:p>
            <a:pPr lvl="1">
              <a:buFont typeface="+mj-lt"/>
              <a:buAutoNum type="alphaLcPeriod"/>
            </a:pPr>
            <a:r>
              <a:rPr lang="en-US" sz="1400" b="0" dirty="0"/>
              <a:t>Discuss the prevention of and treatment for the following health concerns that could occur while fishing, including cuts, scratches, puncture wounds, insect bites, hypothermia, dehydration, heat exhaustion, heatstroke, and sunburn.</a:t>
            </a:r>
          </a:p>
          <a:p>
            <a:pPr lvl="1">
              <a:buFont typeface="+mj-lt"/>
              <a:buAutoNum type="alphaLcPeriod"/>
            </a:pPr>
            <a:r>
              <a:rPr lang="en-US" sz="1400" b="0" dirty="0"/>
              <a:t>Explain how to remove a hook that has lodged in your arm.</a:t>
            </a:r>
          </a:p>
          <a:p>
            <a:pPr lvl="1">
              <a:buFont typeface="+mj-lt"/>
              <a:buAutoNum type="alphaLcPeriod"/>
            </a:pPr>
            <a:r>
              <a:rPr lang="en-US" sz="1400" b="0" dirty="0"/>
              <a:t>Name and explain five safety practices you should always follow while fishing.</a:t>
            </a:r>
          </a:p>
          <a:p>
            <a:pPr>
              <a:buFont typeface="+mj-lt"/>
              <a:buAutoNum type="arabicPeriod"/>
            </a:pPr>
            <a:r>
              <a:rPr lang="en-US" sz="1400" dirty="0"/>
              <a:t>Discuss the differences between two types of fishing outfits. Point out and identify the parts of several types of rods and reels. Explain how and when each would be used. Review with your counselor how to care for this equipment.</a:t>
            </a:r>
          </a:p>
          <a:p>
            <a:pPr>
              <a:buFont typeface="+mj-lt"/>
              <a:buAutoNum type="arabicPeriod"/>
            </a:pPr>
            <a:r>
              <a:rPr lang="en-US" sz="1400" dirty="0"/>
              <a:t>Demonstrate the proper use of two different types of fishing equipment.</a:t>
            </a:r>
          </a:p>
          <a:p>
            <a:pPr>
              <a:buFont typeface="+mj-lt"/>
              <a:buAutoNum type="arabicPeriod"/>
            </a:pPr>
            <a:r>
              <a:rPr lang="en-US" sz="1400" dirty="0"/>
              <a:t>Demonstrate how to tie the following knots: improved clinch knot, Palomar knot, uni knot, uni to uni knot, and arbor knot. Explain how and when each knot is used</a:t>
            </a:r>
            <a:r>
              <a:rPr lang="en-US" sz="1400" dirty="0" smtClean="0"/>
              <a:t>.</a:t>
            </a:r>
            <a:endParaRPr lang="en-US" sz="1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681399"/>
            <a:ext cx="914400" cy="933450"/>
          </a:xfrm>
          <a:prstGeom prst="rect">
            <a:avLst/>
          </a:prstGeom>
        </p:spPr>
      </p:pic>
    </p:spTree>
    <p:extLst>
      <p:ext uri="{BB962C8B-B14F-4D97-AF65-F5344CB8AC3E}">
        <p14:creationId xmlns:p14="http://schemas.microsoft.com/office/powerpoint/2010/main" val="40695990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53271" y="476672"/>
            <a:ext cx="7287642" cy="5963482"/>
          </a:xfrm>
          <a:prstGeom prst="rect">
            <a:avLst/>
          </a:prstGeom>
        </p:spPr>
      </p:pic>
    </p:spTree>
    <p:extLst>
      <p:ext uri="{BB962C8B-B14F-4D97-AF65-F5344CB8AC3E}">
        <p14:creationId xmlns:p14="http://schemas.microsoft.com/office/powerpoint/2010/main" val="3375726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Requirement 2</a:t>
            </a:r>
            <a:endParaRPr lang="en-US" dirty="0">
              <a:latin typeface="HelveticaNeueLT Pro 33 ThEx" pitchFamily="34" charset="0"/>
            </a:endParaRPr>
          </a:p>
        </p:txBody>
      </p:sp>
      <p:sp>
        <p:nvSpPr>
          <p:cNvPr id="195587" name="Rectangle 3"/>
          <p:cNvSpPr>
            <a:spLocks noGrp="1" noChangeArrowheads="1"/>
          </p:cNvSpPr>
          <p:nvPr>
            <p:ph type="body" idx="1"/>
          </p:nvPr>
        </p:nvSpPr>
        <p:spPr/>
        <p:txBody>
          <a:bodyPr/>
          <a:lstStyle/>
          <a:p>
            <a:pPr marL="457200" indent="-457200">
              <a:buFont typeface="+mj-lt"/>
              <a:buAutoNum type="arabicPeriod" startAt="2"/>
            </a:pPr>
            <a:r>
              <a:rPr lang="en-US" sz="2000" dirty="0"/>
              <a:t>Discuss the differences between two types of fishing outfits. Point out and identify the parts of several types of rods and reels. Explain how and when each would be used. Review with your counselor how to care for this equipment.</a:t>
            </a:r>
          </a:p>
          <a:p>
            <a:endParaRPr lang="en-US" dirty="0">
              <a:latin typeface="HelveticaNeueLT Pro 33 ThEx"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79413"/>
            <a:ext cx="914400" cy="933450"/>
          </a:xfrm>
          <a:prstGeom prst="rect">
            <a:avLst/>
          </a:prstGeom>
        </p:spPr>
      </p:pic>
    </p:spTree>
    <p:extLst>
      <p:ext uri="{BB962C8B-B14F-4D97-AF65-F5344CB8AC3E}">
        <p14:creationId xmlns:p14="http://schemas.microsoft.com/office/powerpoint/2010/main" val="2002984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latin typeface="HelveticaNeueLT Pro 33 ThEx" pitchFamily="34" charset="0"/>
              </a:rPr>
              <a:t>Fishing Outfits</a:t>
            </a:r>
            <a:endParaRPr lang="en-US" sz="3600" dirty="0"/>
          </a:p>
        </p:txBody>
      </p:sp>
      <p:sp>
        <p:nvSpPr>
          <p:cNvPr id="4" name="Content Placeholder 3"/>
          <p:cNvSpPr>
            <a:spLocks noGrp="1"/>
          </p:cNvSpPr>
          <p:nvPr>
            <p:ph idx="1"/>
          </p:nvPr>
        </p:nvSpPr>
        <p:spPr>
          <a:xfrm>
            <a:off x="1908175" y="1600200"/>
            <a:ext cx="4175993" cy="4525963"/>
          </a:xfrm>
        </p:spPr>
        <p:txBody>
          <a:bodyPr/>
          <a:lstStyle/>
          <a:p>
            <a:r>
              <a:rPr lang="en-US" sz="1800" b="1" dirty="0"/>
              <a:t>Rain Gear. </a:t>
            </a:r>
            <a:r>
              <a:rPr lang="en-US" sz="1800" dirty="0"/>
              <a:t>Fishermen discover quickly that rain often </a:t>
            </a:r>
            <a:r>
              <a:rPr lang="en-US" sz="1800" dirty="0" smtClean="0"/>
              <a:t>accompanies some </a:t>
            </a:r>
            <a:r>
              <a:rPr lang="en-US" sz="1800" dirty="0"/>
              <a:t>of the best fishing. The best outfits are </a:t>
            </a:r>
            <a:r>
              <a:rPr lang="en-US" sz="1800" dirty="0" smtClean="0"/>
              <a:t>matching rain </a:t>
            </a:r>
            <a:r>
              <a:rPr lang="en-US" sz="1800" dirty="0"/>
              <a:t>parkas and pants in earth tones, made of waterproof </a:t>
            </a:r>
            <a:r>
              <a:rPr lang="en-US" sz="1800" dirty="0" smtClean="0"/>
              <a:t>and windproof </a:t>
            </a:r>
            <a:r>
              <a:rPr lang="en-US" sz="1800" dirty="0"/>
              <a:t>fabric. Lightweight rain gear can be rolled into </a:t>
            </a:r>
            <a:r>
              <a:rPr lang="en-US" sz="1800" dirty="0" smtClean="0"/>
              <a:t>a small </a:t>
            </a:r>
            <a:r>
              <a:rPr lang="en-US" sz="1800" dirty="0"/>
              <a:t>package and stowed in the pocket of a jacket or </a:t>
            </a:r>
            <a:r>
              <a:rPr lang="en-US" sz="1800" dirty="0" smtClean="0"/>
              <a:t>pack. Ponchos </a:t>
            </a:r>
            <a:r>
              <a:rPr lang="en-US" sz="1800" dirty="0"/>
              <a:t>will do a good job of shedding rain, but they </a:t>
            </a:r>
            <a:r>
              <a:rPr lang="en-US" sz="1800" dirty="0" smtClean="0"/>
              <a:t>provide poor </a:t>
            </a:r>
            <a:r>
              <a:rPr lang="en-US" sz="1800" dirty="0"/>
              <a:t>coverage on windy days and make casting difficult.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4021" y="1556792"/>
            <a:ext cx="2924900" cy="219367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168" y="3968908"/>
            <a:ext cx="2793540" cy="1910781"/>
          </a:xfrm>
          <a:prstGeom prst="rect">
            <a:avLst/>
          </a:prstGeom>
        </p:spPr>
      </p:pic>
    </p:spTree>
    <p:extLst>
      <p:ext uri="{BB962C8B-B14F-4D97-AF65-F5344CB8AC3E}">
        <p14:creationId xmlns:p14="http://schemas.microsoft.com/office/powerpoint/2010/main" val="3235741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latin typeface="HelveticaNeueLT Pro 33 ThEx" pitchFamily="34" charset="0"/>
              </a:rPr>
              <a:t>Fishing </a:t>
            </a:r>
            <a:r>
              <a:rPr lang="en-US" sz="3600" dirty="0">
                <a:latin typeface="HelveticaNeueLT Pro 33 ThEx" pitchFamily="34" charset="0"/>
              </a:rPr>
              <a:t>Outfits</a:t>
            </a:r>
            <a:endParaRPr lang="en-US" sz="3600" dirty="0"/>
          </a:p>
        </p:txBody>
      </p:sp>
      <p:sp>
        <p:nvSpPr>
          <p:cNvPr id="4" name="Content Placeholder 3"/>
          <p:cNvSpPr>
            <a:spLocks noGrp="1"/>
          </p:cNvSpPr>
          <p:nvPr>
            <p:ph idx="1"/>
          </p:nvPr>
        </p:nvSpPr>
        <p:spPr>
          <a:xfrm>
            <a:off x="1908175" y="1340768"/>
            <a:ext cx="4175993" cy="5328592"/>
          </a:xfrm>
        </p:spPr>
        <p:txBody>
          <a:bodyPr/>
          <a:lstStyle/>
          <a:p>
            <a:r>
              <a:rPr lang="en-US" sz="1800" b="1" dirty="0"/>
              <a:t>Fishing Vest. </a:t>
            </a:r>
            <a:r>
              <a:rPr lang="en-US" sz="1800" dirty="0"/>
              <a:t>This handy many-pocket garment </a:t>
            </a:r>
            <a:r>
              <a:rPr lang="en-US" sz="1800" dirty="0" smtClean="0"/>
              <a:t>is useful </a:t>
            </a:r>
            <a:r>
              <a:rPr lang="en-US" sz="1800" dirty="0"/>
              <a:t>for carrying hooks, leaders, flies, </a:t>
            </a:r>
            <a:r>
              <a:rPr lang="en-US" sz="1800" dirty="0" smtClean="0"/>
              <a:t>lures, bait</a:t>
            </a:r>
            <a:r>
              <a:rPr lang="en-US" sz="1800" dirty="0"/>
              <a:t>, and other items. The fishing vest </a:t>
            </a:r>
            <a:r>
              <a:rPr lang="en-US" sz="1800" dirty="0" smtClean="0"/>
              <a:t>helps keep </a:t>
            </a:r>
            <a:r>
              <a:rPr lang="en-US" sz="1800" dirty="0"/>
              <a:t>an angler’s hands free. While it is </a:t>
            </a:r>
            <a:r>
              <a:rPr lang="en-US" sz="1800" dirty="0" smtClean="0"/>
              <a:t>not a </a:t>
            </a:r>
            <a:r>
              <a:rPr lang="en-US" sz="1800" dirty="0"/>
              <a:t>necessity, it is convenient for the </a:t>
            </a:r>
            <a:r>
              <a:rPr lang="en-US" sz="1800" dirty="0" smtClean="0"/>
              <a:t>angler who </a:t>
            </a:r>
            <a:r>
              <a:rPr lang="en-US" sz="1800" dirty="0"/>
              <a:t>can afford one. When shopping </a:t>
            </a:r>
            <a:r>
              <a:rPr lang="en-US" sz="1800" dirty="0" smtClean="0"/>
              <a:t>for a </a:t>
            </a:r>
            <a:r>
              <a:rPr lang="en-US" sz="1800" dirty="0"/>
              <a:t>fishing vest, think about the </a:t>
            </a:r>
            <a:r>
              <a:rPr lang="en-US" sz="1800" dirty="0" smtClean="0"/>
              <a:t>weather conditions </a:t>
            </a:r>
            <a:r>
              <a:rPr lang="en-US" sz="1800" dirty="0"/>
              <a:t>you will encounter. </a:t>
            </a:r>
            <a:r>
              <a:rPr lang="en-US" sz="1800" dirty="0" smtClean="0"/>
              <a:t>Be aware </a:t>
            </a:r>
            <a:r>
              <a:rPr lang="en-US" sz="1800" dirty="0"/>
              <a:t>of the bulk your filled </a:t>
            </a:r>
            <a:r>
              <a:rPr lang="en-US" sz="1800" dirty="0" smtClean="0"/>
              <a:t>pockets may </a:t>
            </a:r>
            <a:r>
              <a:rPr lang="en-US" sz="1800" dirty="0"/>
              <a:t>create. You might want </a:t>
            </a:r>
            <a:r>
              <a:rPr lang="en-US" sz="1800" dirty="0" smtClean="0"/>
              <a:t>to consider </a:t>
            </a:r>
            <a:r>
              <a:rPr lang="en-US" sz="1800" dirty="0"/>
              <a:t>a vest that comes with </a:t>
            </a:r>
            <a:r>
              <a:rPr lang="en-US" sz="1800" dirty="0" smtClean="0"/>
              <a:t>a personal </a:t>
            </a:r>
            <a:r>
              <a:rPr lang="en-US" sz="1800" dirty="0"/>
              <a:t>flotation device built </a:t>
            </a:r>
            <a:r>
              <a:rPr lang="en-US" sz="1800" dirty="0" smtClean="0"/>
              <a:t>in—it </a:t>
            </a:r>
            <a:r>
              <a:rPr lang="en-US" sz="1800" dirty="0"/>
              <a:t>will inflate if you pull a cord.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184" y="1417638"/>
            <a:ext cx="2743200" cy="2743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184" y="4396507"/>
            <a:ext cx="2721993" cy="1814662"/>
          </a:xfrm>
          <a:prstGeom prst="rect">
            <a:avLst/>
          </a:prstGeom>
        </p:spPr>
      </p:pic>
    </p:spTree>
    <p:extLst>
      <p:ext uri="{BB962C8B-B14F-4D97-AF65-F5344CB8AC3E}">
        <p14:creationId xmlns:p14="http://schemas.microsoft.com/office/powerpoint/2010/main" val="2362066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latin typeface="HelveticaNeueLT Pro 33 ThEx" pitchFamily="34" charset="0"/>
              </a:rPr>
              <a:t>Fishing </a:t>
            </a:r>
            <a:r>
              <a:rPr lang="en-US" sz="3600" dirty="0">
                <a:latin typeface="HelveticaNeueLT Pro 33 ThEx" pitchFamily="34" charset="0"/>
              </a:rPr>
              <a:t>Outfits</a:t>
            </a:r>
            <a:endParaRPr lang="en-US" sz="3600" dirty="0"/>
          </a:p>
        </p:txBody>
      </p:sp>
      <p:sp>
        <p:nvSpPr>
          <p:cNvPr id="4" name="Content Placeholder 3"/>
          <p:cNvSpPr>
            <a:spLocks noGrp="1"/>
          </p:cNvSpPr>
          <p:nvPr>
            <p:ph idx="1"/>
          </p:nvPr>
        </p:nvSpPr>
        <p:spPr>
          <a:xfrm>
            <a:off x="1908175" y="1417638"/>
            <a:ext cx="4248001" cy="5179714"/>
          </a:xfrm>
        </p:spPr>
        <p:txBody>
          <a:bodyPr/>
          <a:lstStyle/>
          <a:p>
            <a:r>
              <a:rPr lang="en-US" sz="1800" b="1" dirty="0"/>
              <a:t>Footgear. </a:t>
            </a:r>
            <a:r>
              <a:rPr lang="en-US" sz="1800" dirty="0"/>
              <a:t>Sneakers or leather boots are suitable footwear </a:t>
            </a:r>
            <a:r>
              <a:rPr lang="en-US" sz="1800" dirty="0" smtClean="0"/>
              <a:t>for boat </a:t>
            </a:r>
            <a:r>
              <a:rPr lang="en-US" sz="1800" dirty="0"/>
              <a:t>fishermen, but the wading angler needs to pay </a:t>
            </a:r>
            <a:r>
              <a:rPr lang="en-US" sz="1800" dirty="0" smtClean="0"/>
              <a:t>careful attention </a:t>
            </a:r>
            <a:r>
              <a:rPr lang="en-US" sz="1800" dirty="0"/>
              <a:t>to the feet. In cold weather, or in icy trout </a:t>
            </a:r>
            <a:r>
              <a:rPr lang="en-US" sz="1800" dirty="0" smtClean="0"/>
              <a:t>streams or </a:t>
            </a:r>
            <a:r>
              <a:rPr lang="en-US" sz="1800" dirty="0"/>
              <a:t>surf, hip boots—or better yet, chest-high </a:t>
            </a:r>
            <a:r>
              <a:rPr lang="en-US" sz="1800" dirty="0" smtClean="0"/>
              <a:t>waders—help keep </a:t>
            </a:r>
            <a:r>
              <a:rPr lang="en-US" sz="1800" dirty="0"/>
              <a:t>the legs dry. In warm streams during summer, it may </a:t>
            </a:r>
            <a:r>
              <a:rPr lang="en-US" sz="1800" dirty="0" smtClean="0"/>
              <a:t>be tempting </a:t>
            </a:r>
            <a:r>
              <a:rPr lang="en-US" sz="1800" dirty="0"/>
              <a:t>to wade barefoot, but wading with bare feet </a:t>
            </a:r>
            <a:r>
              <a:rPr lang="en-US" sz="1800" dirty="0" smtClean="0"/>
              <a:t>invites injuries </a:t>
            </a:r>
            <a:r>
              <a:rPr lang="en-US" sz="1800" dirty="0"/>
              <a:t>from broken glass, rusty nails, or even a spiny </a:t>
            </a:r>
            <a:r>
              <a:rPr lang="en-US" sz="1800" dirty="0" smtClean="0"/>
              <a:t>sea urchin</a:t>
            </a:r>
            <a:r>
              <a:rPr lang="en-US" sz="1800" dirty="0"/>
              <a:t>. To avoid foot and leg injuries, wear a pair of </a:t>
            </a:r>
            <a:r>
              <a:rPr lang="en-US" sz="1800" dirty="0" smtClean="0"/>
              <a:t>old shoes </a:t>
            </a:r>
            <a:r>
              <a:rPr lang="en-US" sz="1800" dirty="0"/>
              <a:t>and old jeans.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4296" y="1484784"/>
            <a:ext cx="2880320" cy="288032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0243" y="4432250"/>
            <a:ext cx="2869790" cy="1736978"/>
          </a:xfrm>
          <a:prstGeom prst="rect">
            <a:avLst/>
          </a:prstGeom>
        </p:spPr>
      </p:pic>
    </p:spTree>
    <p:extLst>
      <p:ext uri="{BB962C8B-B14F-4D97-AF65-F5344CB8AC3E}">
        <p14:creationId xmlns:p14="http://schemas.microsoft.com/office/powerpoint/2010/main" val="2599146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a Fishing Rod</a:t>
            </a:r>
            <a:endParaRPr lang="en-US" dirty="0"/>
          </a:p>
        </p:txBody>
      </p:sp>
      <p:sp>
        <p:nvSpPr>
          <p:cNvPr id="3" name="Content Placeholder 2"/>
          <p:cNvSpPr>
            <a:spLocks noGrp="1"/>
          </p:cNvSpPr>
          <p:nvPr>
            <p:ph idx="1"/>
          </p:nvPr>
        </p:nvSpPr>
        <p:spPr>
          <a:xfrm>
            <a:off x="2123728" y="4157342"/>
            <a:ext cx="6778625" cy="2494275"/>
          </a:xfrm>
        </p:spPr>
        <p:txBody>
          <a:bodyPr/>
          <a:lstStyle/>
          <a:p>
            <a:r>
              <a:rPr lang="en-US" sz="1800" b="1" dirty="0" smtClean="0"/>
              <a:t>Blanks</a:t>
            </a:r>
            <a:r>
              <a:rPr lang="en-US" sz="1800" dirty="0" smtClean="0"/>
              <a:t> are also </a:t>
            </a:r>
            <a:r>
              <a:rPr lang="en-US" sz="1800" dirty="0"/>
              <a:t>called </a:t>
            </a:r>
            <a:r>
              <a:rPr lang="en-US" sz="1800" b="1" dirty="0" smtClean="0"/>
              <a:t>barrels</a:t>
            </a:r>
            <a:r>
              <a:rPr lang="en-US" sz="1800" dirty="0" smtClean="0"/>
              <a:t>. </a:t>
            </a:r>
            <a:r>
              <a:rPr lang="en-US" sz="1800" dirty="0"/>
              <a:t>These are the main sections of each type of fishing rod where everything else is attached to. They come in two or three sections and slotted together. </a:t>
            </a:r>
            <a:endParaRPr lang="en-US" sz="1800" dirty="0" smtClean="0"/>
          </a:p>
          <a:p>
            <a:r>
              <a:rPr lang="en-US" sz="1800" b="1" dirty="0"/>
              <a:t>Butt or </a:t>
            </a:r>
            <a:r>
              <a:rPr lang="en-US" sz="1800" b="1" dirty="0" smtClean="0"/>
              <a:t>Cap </a:t>
            </a:r>
            <a:r>
              <a:rPr lang="en-US" sz="1800" dirty="0" smtClean="0"/>
              <a:t>is </a:t>
            </a:r>
            <a:r>
              <a:rPr lang="en-US" sz="1800" dirty="0"/>
              <a:t>at the very end of the rod. It can be made of plastic, cork or rubber. </a:t>
            </a:r>
            <a:r>
              <a:rPr lang="en-US" sz="1800" dirty="0" smtClean="0"/>
              <a:t>The </a:t>
            </a:r>
            <a:r>
              <a:rPr lang="en-US" sz="1800" dirty="0"/>
              <a:t>butt end cap protects </a:t>
            </a:r>
            <a:r>
              <a:rPr lang="en-US" sz="1800" dirty="0" smtClean="0"/>
              <a:t>the rod </a:t>
            </a:r>
            <a:r>
              <a:rPr lang="en-US" sz="1800" dirty="0"/>
              <a:t>from damage.  </a:t>
            </a:r>
          </a:p>
          <a:p>
            <a:endParaRPr lang="en-US" sz="18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232" t="8196" r="13423" b="6814"/>
          <a:stretch/>
        </p:blipFill>
        <p:spPr>
          <a:xfrm>
            <a:off x="2843808" y="1196752"/>
            <a:ext cx="4752528" cy="2960591"/>
          </a:xfrm>
          <a:prstGeom prst="rect">
            <a:avLst/>
          </a:prstGeom>
        </p:spPr>
      </p:pic>
    </p:spTree>
    <p:extLst>
      <p:ext uri="{BB962C8B-B14F-4D97-AF65-F5344CB8AC3E}">
        <p14:creationId xmlns:p14="http://schemas.microsoft.com/office/powerpoint/2010/main" val="1459401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a Fishing Rod</a:t>
            </a:r>
            <a:endParaRPr lang="en-US" dirty="0"/>
          </a:p>
        </p:txBody>
      </p:sp>
      <p:sp>
        <p:nvSpPr>
          <p:cNvPr id="3" name="Content Placeholder 2"/>
          <p:cNvSpPr>
            <a:spLocks noGrp="1"/>
          </p:cNvSpPr>
          <p:nvPr>
            <p:ph idx="1"/>
          </p:nvPr>
        </p:nvSpPr>
        <p:spPr>
          <a:xfrm>
            <a:off x="2123728" y="4149080"/>
            <a:ext cx="6778625" cy="2502538"/>
          </a:xfrm>
        </p:spPr>
        <p:txBody>
          <a:bodyPr/>
          <a:lstStyle/>
          <a:p>
            <a:r>
              <a:rPr lang="en-US" sz="1800" b="1" dirty="0" smtClean="0"/>
              <a:t>Handle</a:t>
            </a:r>
            <a:r>
              <a:rPr lang="en-US" sz="1800" dirty="0" smtClean="0"/>
              <a:t> is also </a:t>
            </a:r>
            <a:r>
              <a:rPr lang="en-US" sz="1800" dirty="0"/>
              <a:t>called the grip. Made of </a:t>
            </a:r>
            <a:r>
              <a:rPr lang="en-US" sz="1800" dirty="0" smtClean="0"/>
              <a:t>cork, wood, or of PVC. </a:t>
            </a:r>
          </a:p>
          <a:p>
            <a:r>
              <a:rPr lang="en-US" sz="1800" b="1" dirty="0" smtClean="0"/>
              <a:t>Reel Seat </a:t>
            </a:r>
            <a:r>
              <a:rPr lang="en-US" sz="1800" dirty="0" smtClean="0"/>
              <a:t>is where the reel is attached to the rod.</a:t>
            </a:r>
          </a:p>
          <a:p>
            <a:r>
              <a:rPr lang="en-US" sz="1800" b="1" dirty="0"/>
              <a:t>Hook </a:t>
            </a:r>
            <a:r>
              <a:rPr lang="en-US" sz="1800" b="1" dirty="0" smtClean="0"/>
              <a:t>Keeper </a:t>
            </a:r>
            <a:r>
              <a:rPr lang="en-US" sz="1800" dirty="0" smtClean="0"/>
              <a:t>is a </a:t>
            </a:r>
            <a:r>
              <a:rPr lang="en-US" sz="1800" dirty="0"/>
              <a:t>simple ring that is attached near the handle to slip your hook through, so you can move round without your line swinging free and the hook catching on obstacles. </a:t>
            </a:r>
          </a:p>
          <a:p>
            <a:endParaRPr lang="en-US" sz="1800" dirty="0"/>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8187" y="1306724"/>
            <a:ext cx="4890037" cy="2808312"/>
          </a:xfrm>
          <a:prstGeom prst="rect">
            <a:avLst/>
          </a:prstGeom>
        </p:spPr>
      </p:pic>
    </p:spTree>
    <p:extLst>
      <p:ext uri="{BB962C8B-B14F-4D97-AF65-F5344CB8AC3E}">
        <p14:creationId xmlns:p14="http://schemas.microsoft.com/office/powerpoint/2010/main" val="547458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a Fishing Rod</a:t>
            </a:r>
            <a:endParaRPr lang="en-US" dirty="0"/>
          </a:p>
        </p:txBody>
      </p:sp>
      <p:sp>
        <p:nvSpPr>
          <p:cNvPr id="3" name="Content Placeholder 2"/>
          <p:cNvSpPr>
            <a:spLocks noGrp="1"/>
          </p:cNvSpPr>
          <p:nvPr>
            <p:ph idx="1"/>
          </p:nvPr>
        </p:nvSpPr>
        <p:spPr>
          <a:xfrm>
            <a:off x="2123728" y="4221088"/>
            <a:ext cx="6778625" cy="2430530"/>
          </a:xfrm>
        </p:spPr>
        <p:txBody>
          <a:bodyPr/>
          <a:lstStyle/>
          <a:p>
            <a:r>
              <a:rPr lang="en-US" sz="1800" b="1" dirty="0" smtClean="0"/>
              <a:t>Ferrules </a:t>
            </a:r>
            <a:r>
              <a:rPr lang="en-US" sz="1800" dirty="0" smtClean="0"/>
              <a:t> </a:t>
            </a:r>
            <a:r>
              <a:rPr lang="en-US" sz="1800" dirty="0"/>
              <a:t>are the thin metal or plastic joints that fit the sections of the rod together. Ferrules are delicate are easy to damage. </a:t>
            </a:r>
            <a:endParaRPr lang="en-US" sz="1800" dirty="0" smtClean="0"/>
          </a:p>
          <a:p>
            <a:r>
              <a:rPr lang="en-US" sz="1800" b="1" dirty="0" smtClean="0"/>
              <a:t>Eyes </a:t>
            </a:r>
            <a:r>
              <a:rPr lang="en-US" sz="1800" dirty="0" smtClean="0"/>
              <a:t>are sometimes </a:t>
            </a:r>
            <a:r>
              <a:rPr lang="en-US" sz="1800" dirty="0"/>
              <a:t>called </a:t>
            </a:r>
            <a:r>
              <a:rPr lang="en-US" sz="1800" dirty="0" smtClean="0"/>
              <a:t>guides. they </a:t>
            </a:r>
            <a:r>
              <a:rPr lang="en-US" sz="1800" dirty="0"/>
              <a:t>are what you thread the line through. </a:t>
            </a:r>
          </a:p>
          <a:p>
            <a:r>
              <a:rPr lang="en-US" sz="1800" b="1" dirty="0" smtClean="0"/>
              <a:t>Windings </a:t>
            </a:r>
            <a:r>
              <a:rPr lang="en-US" sz="1800" dirty="0" smtClean="0"/>
              <a:t>is </a:t>
            </a:r>
            <a:r>
              <a:rPr lang="en-US" sz="1800" dirty="0"/>
              <a:t>thread that attaches the eyes to the barrel or blank.</a:t>
            </a:r>
          </a:p>
          <a:p>
            <a:endParaRPr lang="en-US" sz="1800" dirty="0"/>
          </a:p>
          <a:p>
            <a:endParaRPr lang="en-US" sz="18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232" t="8196" r="13423" b="6814"/>
          <a:stretch/>
        </p:blipFill>
        <p:spPr>
          <a:xfrm>
            <a:off x="2843808" y="1196752"/>
            <a:ext cx="4752528" cy="2960591"/>
          </a:xfrm>
          <a:prstGeom prst="rect">
            <a:avLst/>
          </a:prstGeom>
        </p:spPr>
      </p:pic>
    </p:spTree>
    <p:extLst>
      <p:ext uri="{BB962C8B-B14F-4D97-AF65-F5344CB8AC3E}">
        <p14:creationId xmlns:p14="http://schemas.microsoft.com/office/powerpoint/2010/main" val="3430870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a Fishing Rod</a:t>
            </a:r>
            <a:endParaRPr lang="en-US" dirty="0"/>
          </a:p>
        </p:txBody>
      </p:sp>
      <p:sp>
        <p:nvSpPr>
          <p:cNvPr id="3" name="Content Placeholder 2"/>
          <p:cNvSpPr>
            <a:spLocks noGrp="1"/>
          </p:cNvSpPr>
          <p:nvPr>
            <p:ph idx="1"/>
          </p:nvPr>
        </p:nvSpPr>
        <p:spPr>
          <a:xfrm>
            <a:off x="2123728" y="4293096"/>
            <a:ext cx="6778625" cy="2358522"/>
          </a:xfrm>
        </p:spPr>
        <p:txBody>
          <a:bodyPr/>
          <a:lstStyle/>
          <a:p>
            <a:r>
              <a:rPr lang="en-US" sz="1800" b="1" dirty="0"/>
              <a:t>Rod End or </a:t>
            </a:r>
            <a:r>
              <a:rPr lang="en-US" sz="1800" b="1" dirty="0" smtClean="0"/>
              <a:t>Tip</a:t>
            </a:r>
            <a:r>
              <a:rPr lang="en-US" sz="1800" dirty="0" smtClean="0"/>
              <a:t> is the </a:t>
            </a:r>
            <a:r>
              <a:rPr lang="en-US" sz="1800" dirty="0"/>
              <a:t>very end of the rod, which is sharply tapered and delicate, compared with the rest of the rod. </a:t>
            </a:r>
            <a:endParaRPr lang="en-US" sz="1800" dirty="0" smtClean="0"/>
          </a:p>
          <a:p>
            <a:r>
              <a:rPr lang="en-US" sz="1800" b="1" dirty="0" smtClean="0"/>
              <a:t>Tiptop </a:t>
            </a:r>
            <a:r>
              <a:rPr lang="en-US" sz="1800" dirty="0" smtClean="0"/>
              <a:t>or end-ring </a:t>
            </a:r>
            <a:r>
              <a:rPr lang="en-US" sz="1800" dirty="0"/>
              <a:t>includes the eye at the very tip of the rod. </a:t>
            </a:r>
          </a:p>
          <a:p>
            <a:endParaRPr lang="en-US" sz="1800" dirty="0"/>
          </a:p>
          <a:p>
            <a:endParaRPr lang="en-US" sz="1800" dirty="0"/>
          </a:p>
          <a:p>
            <a:endParaRPr lang="en-US" sz="18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4232" t="8196" r="13423" b="6814"/>
          <a:stretch/>
        </p:blipFill>
        <p:spPr>
          <a:xfrm>
            <a:off x="2843808" y="1196752"/>
            <a:ext cx="4752528" cy="2960591"/>
          </a:xfrm>
          <a:prstGeom prst="rect">
            <a:avLst/>
          </a:prstGeom>
        </p:spPr>
      </p:pic>
    </p:spTree>
    <p:extLst>
      <p:ext uri="{BB962C8B-B14F-4D97-AF65-F5344CB8AC3E}">
        <p14:creationId xmlns:p14="http://schemas.microsoft.com/office/powerpoint/2010/main" val="3298069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latin typeface="HelveticaNeueLT Pro 33 ThEx" pitchFamily="34" charset="0"/>
              </a:rPr>
              <a:t>Types of Rods</a:t>
            </a:r>
            <a:endParaRPr lang="en-US" sz="3600" dirty="0"/>
          </a:p>
        </p:txBody>
      </p:sp>
      <p:sp>
        <p:nvSpPr>
          <p:cNvPr id="4" name="Content Placeholder 3"/>
          <p:cNvSpPr>
            <a:spLocks noGrp="1"/>
          </p:cNvSpPr>
          <p:nvPr>
            <p:ph idx="1"/>
          </p:nvPr>
        </p:nvSpPr>
        <p:spPr>
          <a:xfrm>
            <a:off x="1908175" y="4005064"/>
            <a:ext cx="6624265" cy="2592288"/>
          </a:xfrm>
        </p:spPr>
        <p:txBody>
          <a:bodyPr/>
          <a:lstStyle/>
          <a:p>
            <a:r>
              <a:rPr lang="en-US" sz="1800" dirty="0" smtClean="0"/>
              <a:t>A </a:t>
            </a:r>
            <a:r>
              <a:rPr lang="en-US" sz="1800" b="1" dirty="0" smtClean="0"/>
              <a:t>baitcasting </a:t>
            </a:r>
            <a:r>
              <a:rPr lang="en-US" sz="1800" b="1" dirty="0"/>
              <a:t>rod </a:t>
            </a:r>
            <a:r>
              <a:rPr lang="en-US" sz="1800" dirty="0"/>
              <a:t>is equipped with a reel seat that positions a </a:t>
            </a:r>
            <a:r>
              <a:rPr lang="en-US" sz="1800" dirty="0" err="1" smtClean="0"/>
              <a:t>baitcast</a:t>
            </a:r>
            <a:r>
              <a:rPr lang="en-US" sz="1800" dirty="0" smtClean="0"/>
              <a:t> </a:t>
            </a:r>
            <a:r>
              <a:rPr lang="en-US" sz="1800" dirty="0"/>
              <a:t>reel above the rod and all the rod guides face upward. </a:t>
            </a:r>
            <a:endParaRPr lang="en-US" sz="1800" dirty="0" smtClean="0"/>
          </a:p>
          <a:p>
            <a:r>
              <a:rPr lang="en-US" sz="1800" dirty="0" smtClean="0"/>
              <a:t>When </a:t>
            </a:r>
            <a:r>
              <a:rPr lang="en-US" sz="1800" dirty="0"/>
              <a:t>fighting a fish on a casting rod the rod bends over with the guides facing up so the force of the fish pushes the line down on the eyelets and the rod blank.</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8303" y="1268760"/>
            <a:ext cx="4644008" cy="2612255"/>
          </a:xfrm>
          <a:prstGeom prst="rect">
            <a:avLst/>
          </a:prstGeom>
        </p:spPr>
      </p:pic>
    </p:spTree>
    <p:extLst>
      <p:ext uri="{BB962C8B-B14F-4D97-AF65-F5344CB8AC3E}">
        <p14:creationId xmlns:p14="http://schemas.microsoft.com/office/powerpoint/2010/main" val="3981126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79512" y="1773238"/>
            <a:ext cx="4678238" cy="649287"/>
          </a:xfrm>
        </p:spPr>
        <p:txBody>
          <a:bodyPr/>
          <a:lstStyle/>
          <a:p>
            <a:pPr algn="l"/>
            <a:r>
              <a:rPr lang="en-US" dirty="0" smtClean="0">
                <a:solidFill>
                  <a:srgbClr val="5E9215"/>
                </a:solidFill>
                <a:latin typeface="HelveticaNeueLT Pro 33 ThEx" pitchFamily="34" charset="0"/>
              </a:rPr>
              <a:t>Requirements</a:t>
            </a:r>
            <a:endParaRPr lang="uk-UA" dirty="0">
              <a:solidFill>
                <a:srgbClr val="5E9215"/>
              </a:solidFill>
              <a:latin typeface="HelveticaNeueLT Pro 33 ThEx" pitchFamily="34" charset="0"/>
            </a:endParaRPr>
          </a:p>
        </p:txBody>
      </p:sp>
      <p:sp>
        <p:nvSpPr>
          <p:cNvPr id="36867" name="Rectangle 3"/>
          <p:cNvSpPr>
            <a:spLocks noGrp="1" noChangeArrowheads="1"/>
          </p:cNvSpPr>
          <p:nvPr>
            <p:ph type="body" idx="1"/>
          </p:nvPr>
        </p:nvSpPr>
        <p:spPr>
          <a:xfrm>
            <a:off x="900113" y="2565400"/>
            <a:ext cx="7920037" cy="4103688"/>
          </a:xfrm>
        </p:spPr>
        <p:txBody>
          <a:bodyPr/>
          <a:lstStyle/>
          <a:p>
            <a:pPr>
              <a:buFont typeface="+mj-lt"/>
              <a:buAutoNum type="arabicPeriod" startAt="5"/>
            </a:pPr>
            <a:r>
              <a:rPr lang="en-US" sz="1400" dirty="0" smtClean="0"/>
              <a:t>Name </a:t>
            </a:r>
            <a:r>
              <a:rPr lang="en-US" sz="1400" dirty="0"/>
              <a:t>and identify five basic artificial lures and five natural baits and explain how to fish with them. Explain why bait fish are not to be released.</a:t>
            </a:r>
          </a:p>
          <a:p>
            <a:pPr>
              <a:buFont typeface="+mj-lt"/>
              <a:buAutoNum type="arabicPeriod" startAt="5"/>
            </a:pPr>
            <a:r>
              <a:rPr lang="en-US" sz="1400" dirty="0"/>
              <a:t>Do the following: </a:t>
            </a:r>
          </a:p>
          <a:p>
            <a:pPr lvl="1">
              <a:buFont typeface="+mj-lt"/>
              <a:buAutoNum type="alphaLcPeriod"/>
            </a:pPr>
            <a:r>
              <a:rPr lang="en-US" sz="1400" b="0" dirty="0"/>
              <a:t>Explain the importance of practicing Leave No Trace techniques. Discuss the positive effects of Leave No Trace on fishing resources.</a:t>
            </a:r>
          </a:p>
          <a:p>
            <a:pPr lvl="1">
              <a:buFont typeface="+mj-lt"/>
              <a:buAutoNum type="alphaLcPeriod"/>
            </a:pPr>
            <a:r>
              <a:rPr lang="en-US" sz="1400" b="0" dirty="0"/>
              <a:t>Discuss the meaning and importance of catch and release. Describe how to properly release a fish safely to the water.</a:t>
            </a:r>
          </a:p>
          <a:p>
            <a:pPr>
              <a:buFont typeface="+mj-lt"/>
              <a:buAutoNum type="arabicPeriod" startAt="5"/>
            </a:pPr>
            <a:r>
              <a:rPr lang="en-US" sz="1400" dirty="0"/>
              <a:t>Obtain and review a copy of the regulations affecting game fishing where you live. Explain why they were adopted and what you accomplish by following them.</a:t>
            </a:r>
          </a:p>
          <a:p>
            <a:pPr>
              <a:buFont typeface="+mj-lt"/>
              <a:buAutoNum type="arabicPeriod" startAt="5"/>
            </a:pPr>
            <a:r>
              <a:rPr lang="en-US" sz="1400" dirty="0"/>
              <a:t>Explain what good outdoor sportsmanlike behavior is and how it relates to anglers. Tell how the Outdoor Code of the Boy Scouts of America relates to a fishing sports enthusiast, including the aspects of littering, trespassing, courteous behavior, and obeying fishing regulations.</a:t>
            </a:r>
          </a:p>
          <a:p>
            <a:pPr>
              <a:buFont typeface="+mj-lt"/>
              <a:buAutoNum type="arabicPeriod" startAt="5"/>
            </a:pPr>
            <a:r>
              <a:rPr lang="en-US" sz="1400" dirty="0"/>
              <a:t>Catch at least one fish and identify it.</a:t>
            </a:r>
          </a:p>
          <a:p>
            <a:pPr>
              <a:buFont typeface="+mj-lt"/>
              <a:buAutoNum type="arabicPeriod" startAt="5"/>
            </a:pPr>
            <a:r>
              <a:rPr lang="en-US" sz="1400" dirty="0"/>
              <a:t>If regulations and health concerns permit, clean and cook a fish you have caught. Otherwise, acquire a fish and cook it. (You do not need to eat your fish.)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681399"/>
            <a:ext cx="914400" cy="933450"/>
          </a:xfrm>
          <a:prstGeom prst="rect">
            <a:avLst/>
          </a:prstGeom>
        </p:spPr>
      </p:pic>
    </p:spTree>
    <p:extLst>
      <p:ext uri="{BB962C8B-B14F-4D97-AF65-F5344CB8AC3E}">
        <p14:creationId xmlns:p14="http://schemas.microsoft.com/office/powerpoint/2010/main" val="31864747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latin typeface="HelveticaNeueLT Pro 33 ThEx" pitchFamily="34" charset="0"/>
              </a:rPr>
              <a:t>Types of Rods</a:t>
            </a:r>
            <a:endParaRPr lang="en-US" sz="3600" dirty="0"/>
          </a:p>
        </p:txBody>
      </p:sp>
      <p:sp>
        <p:nvSpPr>
          <p:cNvPr id="4" name="Content Placeholder 3"/>
          <p:cNvSpPr>
            <a:spLocks noGrp="1"/>
          </p:cNvSpPr>
          <p:nvPr>
            <p:ph idx="1"/>
          </p:nvPr>
        </p:nvSpPr>
        <p:spPr>
          <a:xfrm>
            <a:off x="1908175" y="4293096"/>
            <a:ext cx="6624265" cy="2304256"/>
          </a:xfrm>
        </p:spPr>
        <p:txBody>
          <a:bodyPr/>
          <a:lstStyle/>
          <a:p>
            <a:r>
              <a:rPr lang="en-US" sz="1800" dirty="0" smtClean="0"/>
              <a:t>A </a:t>
            </a:r>
            <a:r>
              <a:rPr lang="en-US" sz="1800" b="1" dirty="0"/>
              <a:t>spinning rod </a:t>
            </a:r>
            <a:r>
              <a:rPr lang="en-US" sz="1800" dirty="0"/>
              <a:t>holds the spinning reel under the rod with the rod guides facing downward. </a:t>
            </a:r>
            <a:endParaRPr lang="en-US" sz="1800" dirty="0" smtClean="0"/>
          </a:p>
          <a:p>
            <a:r>
              <a:rPr lang="en-US" sz="1800" dirty="0" smtClean="0"/>
              <a:t>When </a:t>
            </a:r>
            <a:r>
              <a:rPr lang="en-US" sz="1800" dirty="0"/>
              <a:t>you are fighting a fish, the force of the line pressed against the eyelet is pushing away from the rod blank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686" y="1340768"/>
            <a:ext cx="4551040" cy="2559960"/>
          </a:xfrm>
          <a:prstGeom prst="rect">
            <a:avLst/>
          </a:prstGeom>
        </p:spPr>
      </p:pic>
    </p:spTree>
    <p:extLst>
      <p:ext uri="{BB962C8B-B14F-4D97-AF65-F5344CB8AC3E}">
        <p14:creationId xmlns:p14="http://schemas.microsoft.com/office/powerpoint/2010/main" val="3797747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latin typeface="HelveticaNeueLT Pro 33 ThEx" pitchFamily="34" charset="0"/>
              </a:rPr>
              <a:t>Types of Rods</a:t>
            </a:r>
            <a:endParaRPr lang="en-US" sz="3600" dirty="0"/>
          </a:p>
        </p:txBody>
      </p:sp>
      <p:sp>
        <p:nvSpPr>
          <p:cNvPr id="4" name="Content Placeholder 3"/>
          <p:cNvSpPr>
            <a:spLocks noGrp="1"/>
          </p:cNvSpPr>
          <p:nvPr>
            <p:ph idx="1"/>
          </p:nvPr>
        </p:nvSpPr>
        <p:spPr>
          <a:xfrm>
            <a:off x="1908175" y="1600200"/>
            <a:ext cx="3743945" cy="4997152"/>
          </a:xfrm>
        </p:spPr>
        <p:txBody>
          <a:bodyPr/>
          <a:lstStyle/>
          <a:p>
            <a:r>
              <a:rPr lang="en-US" sz="1800" b="1" dirty="0"/>
              <a:t>Fly rods</a:t>
            </a:r>
            <a:r>
              <a:rPr lang="en-US" sz="1800" dirty="0"/>
              <a:t> are fishing rods built specifically for </a:t>
            </a:r>
            <a:r>
              <a:rPr lang="en-US" sz="1800" dirty="0" smtClean="0"/>
              <a:t>fly-fishing. The </a:t>
            </a:r>
            <a:r>
              <a:rPr lang="en-US" sz="1800" dirty="0"/>
              <a:t>reel is mounted below the handle to create balance in the rod when it's </a:t>
            </a:r>
            <a:r>
              <a:rPr lang="en-US" sz="1800" dirty="0" smtClean="0"/>
              <a:t>used</a:t>
            </a:r>
            <a:r>
              <a:rPr lang="en-US" sz="1800" dirty="0"/>
              <a:t>. </a:t>
            </a:r>
            <a:endParaRPr lang="en-US" sz="1800" dirty="0" smtClean="0"/>
          </a:p>
          <a:p>
            <a:r>
              <a:rPr lang="en-US" sz="1800" dirty="0" smtClean="0"/>
              <a:t>A </a:t>
            </a:r>
            <a:r>
              <a:rPr lang="en-US" sz="1800" dirty="0"/>
              <a:t>normal fishing rod (spinning and casting rods) uses a heavy lure to pull a light line to its target location. A fly rod does the exact opposite as a heavy line pulls the lightweight fly to its desired target.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44" y="1600200"/>
            <a:ext cx="2697474" cy="3304406"/>
          </a:xfrm>
          <a:prstGeom prst="rect">
            <a:avLst/>
          </a:prstGeom>
        </p:spPr>
      </p:pic>
    </p:spTree>
    <p:extLst>
      <p:ext uri="{BB962C8B-B14F-4D97-AF65-F5344CB8AC3E}">
        <p14:creationId xmlns:p14="http://schemas.microsoft.com/office/powerpoint/2010/main" val="14774287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latin typeface="HelveticaNeueLT Pro 33 ThEx" pitchFamily="34" charset="0"/>
              </a:rPr>
              <a:t>Types of Rods</a:t>
            </a:r>
            <a:endParaRPr lang="en-US" sz="3600" dirty="0"/>
          </a:p>
        </p:txBody>
      </p:sp>
      <p:sp>
        <p:nvSpPr>
          <p:cNvPr id="4" name="Content Placeholder 3"/>
          <p:cNvSpPr>
            <a:spLocks noGrp="1"/>
          </p:cNvSpPr>
          <p:nvPr>
            <p:ph idx="1"/>
          </p:nvPr>
        </p:nvSpPr>
        <p:spPr>
          <a:xfrm>
            <a:off x="1908175" y="3356992"/>
            <a:ext cx="7056313" cy="3240360"/>
          </a:xfrm>
        </p:spPr>
        <p:txBody>
          <a:bodyPr/>
          <a:lstStyle/>
          <a:p>
            <a:r>
              <a:rPr lang="en-US" sz="1800" dirty="0"/>
              <a:t>The ice fishing pole is shorter than one you'd use during the summer because you can't cast into a small hole.</a:t>
            </a:r>
          </a:p>
          <a:p>
            <a:r>
              <a:rPr lang="en-US" sz="1800" dirty="0"/>
              <a:t>There are two basic types of ice fishing poles:</a:t>
            </a:r>
          </a:p>
          <a:p>
            <a:pPr lvl="1"/>
            <a:r>
              <a:rPr lang="en-US" sz="1400" dirty="0"/>
              <a:t>A </a:t>
            </a:r>
            <a:r>
              <a:rPr lang="en-US" sz="1400" b="1" dirty="0"/>
              <a:t>tip-up pole</a:t>
            </a:r>
            <a:r>
              <a:rPr lang="en-US" sz="1400" dirty="0"/>
              <a:t> </a:t>
            </a:r>
            <a:r>
              <a:rPr lang="en-US" sz="1400" dirty="0" smtClean="0"/>
              <a:t>has </a:t>
            </a:r>
            <a:r>
              <a:rPr lang="en-US" sz="1400" dirty="0"/>
              <a:t>a long stick with a reel and a trigger device that hangs into the hole. A flag is attached to a spring at the top of the stick. When a fish bites, the spring activates and the flag goes up in the air to let you know you have a catch. </a:t>
            </a:r>
            <a:endParaRPr lang="en-US" sz="1400" dirty="0" smtClean="0"/>
          </a:p>
          <a:p>
            <a:pPr lvl="1"/>
            <a:r>
              <a:rPr lang="en-US" sz="1400" dirty="0" smtClean="0"/>
              <a:t>A </a:t>
            </a:r>
            <a:r>
              <a:rPr lang="en-US" sz="1400" b="1" dirty="0"/>
              <a:t>jigging rod</a:t>
            </a:r>
            <a:r>
              <a:rPr lang="en-US" sz="1400" dirty="0"/>
              <a:t> looks </a:t>
            </a:r>
            <a:r>
              <a:rPr lang="en-US" sz="1400" dirty="0" smtClean="0"/>
              <a:t>like </a:t>
            </a:r>
            <a:r>
              <a:rPr lang="en-US" sz="1400" dirty="0"/>
              <a:t>a traditional fishing pole, only it's lighter and shorter -- only about 2 feet long. You move these poles up and down every few seconds to bounce the bait and get the fish's attention.</a:t>
            </a:r>
          </a:p>
        </p:txBody>
      </p:sp>
      <p:pic>
        <p:nvPicPr>
          <p:cNvPr id="7" name="Picture 6"/>
          <p:cNvPicPr>
            <a:picLocks noChangeAspect="1"/>
          </p:cNvPicPr>
          <p:nvPr/>
        </p:nvPicPr>
        <p:blipFill>
          <a:blip r:embed="rId2"/>
          <a:stretch>
            <a:fillRect/>
          </a:stretch>
        </p:blipFill>
        <p:spPr>
          <a:xfrm>
            <a:off x="2591171" y="1260697"/>
            <a:ext cx="2466975" cy="184785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5606" y="1252634"/>
            <a:ext cx="3313734" cy="1863976"/>
          </a:xfrm>
          <a:prstGeom prst="rect">
            <a:avLst/>
          </a:prstGeom>
        </p:spPr>
      </p:pic>
    </p:spTree>
    <p:extLst>
      <p:ext uri="{BB962C8B-B14F-4D97-AF65-F5344CB8AC3E}">
        <p14:creationId xmlns:p14="http://schemas.microsoft.com/office/powerpoint/2010/main" val="2890854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latin typeface="HelveticaNeueLT Pro 33 ThEx" pitchFamily="34" charset="0"/>
              </a:rPr>
              <a:t>Types of Rods</a:t>
            </a:r>
            <a:endParaRPr lang="en-US" sz="3600" dirty="0"/>
          </a:p>
        </p:txBody>
      </p:sp>
      <p:sp>
        <p:nvSpPr>
          <p:cNvPr id="4" name="Content Placeholder 3"/>
          <p:cNvSpPr>
            <a:spLocks noGrp="1"/>
          </p:cNvSpPr>
          <p:nvPr>
            <p:ph idx="1"/>
          </p:nvPr>
        </p:nvSpPr>
        <p:spPr>
          <a:xfrm>
            <a:off x="1908175" y="1600200"/>
            <a:ext cx="4031977" cy="4997152"/>
          </a:xfrm>
        </p:spPr>
        <p:txBody>
          <a:bodyPr/>
          <a:lstStyle/>
          <a:p>
            <a:r>
              <a:rPr lang="en-US" sz="1800" b="1" dirty="0"/>
              <a:t>Telescopic fishing rods</a:t>
            </a:r>
            <a:r>
              <a:rPr lang="en-US" sz="1800" dirty="0"/>
              <a:t> are simply fishing rods that fold into themselves allowing for greater portability. </a:t>
            </a:r>
            <a:endParaRPr lang="en-US" sz="1800" dirty="0" smtClean="0"/>
          </a:p>
          <a:p>
            <a:r>
              <a:rPr lang="en-US" sz="1800" dirty="0" smtClean="0"/>
              <a:t>Since </a:t>
            </a:r>
            <a:r>
              <a:rPr lang="en-US" sz="1800" dirty="0"/>
              <a:t>their collapsed sizes are only between 18- and 26-inches, they can fit almost </a:t>
            </a:r>
            <a:r>
              <a:rPr lang="en-US" sz="1800" dirty="0" smtClean="0"/>
              <a:t>anywhere.</a:t>
            </a:r>
            <a:endParaRPr lang="en-US" sz="1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0" y="1600200"/>
            <a:ext cx="2902778" cy="2875458"/>
          </a:xfrm>
          <a:prstGeom prst="rect">
            <a:avLst/>
          </a:prstGeom>
        </p:spPr>
      </p:pic>
    </p:spTree>
    <p:extLst>
      <p:ext uri="{BB962C8B-B14F-4D97-AF65-F5344CB8AC3E}">
        <p14:creationId xmlns:p14="http://schemas.microsoft.com/office/powerpoint/2010/main" val="19817007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latin typeface="HelveticaNeueLT Pro 33 ThEx" pitchFamily="34" charset="0"/>
              </a:rPr>
              <a:t>Parts of a Fishing Reel</a:t>
            </a:r>
            <a:endParaRPr lang="en-US" sz="3600" dirty="0"/>
          </a:p>
        </p:txBody>
      </p:sp>
      <p:sp>
        <p:nvSpPr>
          <p:cNvPr id="4" name="Content Placeholder 3"/>
          <p:cNvSpPr>
            <a:spLocks noGrp="1"/>
          </p:cNvSpPr>
          <p:nvPr>
            <p:ph idx="1"/>
          </p:nvPr>
        </p:nvSpPr>
        <p:spPr>
          <a:xfrm>
            <a:off x="1908175" y="4293096"/>
            <a:ext cx="6778625" cy="2304256"/>
          </a:xfrm>
        </p:spPr>
        <p:txBody>
          <a:bodyPr/>
          <a:lstStyle/>
          <a:p>
            <a:r>
              <a:rPr lang="en-US" sz="1800" b="1" dirty="0"/>
              <a:t>Drag Adjustment </a:t>
            </a:r>
            <a:r>
              <a:rPr lang="en-US" sz="1800" b="1" dirty="0" smtClean="0"/>
              <a:t>Knob </a:t>
            </a:r>
            <a:r>
              <a:rPr lang="en-US" sz="1800" dirty="0" smtClean="0"/>
              <a:t>is </a:t>
            </a:r>
            <a:r>
              <a:rPr lang="en-US" sz="1800" dirty="0"/>
              <a:t>a button or set of buttons that can be pressed by the finger allowing the angler to increase or decrease the amount of friction, or drag, on a line. </a:t>
            </a:r>
            <a:endParaRPr lang="en-US" sz="1800" dirty="0" smtClean="0"/>
          </a:p>
          <a:p>
            <a:r>
              <a:rPr lang="en-US" sz="1800" b="1" dirty="0" smtClean="0"/>
              <a:t>Bail Arm </a:t>
            </a:r>
            <a:r>
              <a:rPr lang="en-US" sz="1800" dirty="0" smtClean="0"/>
              <a:t>is designed </a:t>
            </a:r>
            <a:r>
              <a:rPr lang="en-US" sz="1800" dirty="0"/>
              <a:t>to help move the line on and off the </a:t>
            </a:r>
            <a:r>
              <a:rPr lang="en-US" sz="1800" dirty="0" smtClean="0"/>
              <a:t>spool. It ensures the </a:t>
            </a:r>
            <a:r>
              <a:rPr lang="en-US" sz="1800" dirty="0"/>
              <a:t>line cannot run freely off the spool as long as the bail arm is set down.</a:t>
            </a:r>
          </a:p>
          <a:p>
            <a:endParaRPr lang="en-US"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1196752"/>
            <a:ext cx="5715000" cy="3000375"/>
          </a:xfrm>
          <a:prstGeom prst="rect">
            <a:avLst/>
          </a:prstGeom>
        </p:spPr>
      </p:pic>
    </p:spTree>
    <p:extLst>
      <p:ext uri="{BB962C8B-B14F-4D97-AF65-F5344CB8AC3E}">
        <p14:creationId xmlns:p14="http://schemas.microsoft.com/office/powerpoint/2010/main" val="565366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latin typeface="HelveticaNeueLT Pro 33 ThEx" pitchFamily="34" charset="0"/>
              </a:rPr>
              <a:t>Parts of a Fishing Reel</a:t>
            </a:r>
            <a:endParaRPr lang="en-US" sz="3600" dirty="0"/>
          </a:p>
        </p:txBody>
      </p:sp>
      <p:sp>
        <p:nvSpPr>
          <p:cNvPr id="4" name="Content Placeholder 3"/>
          <p:cNvSpPr>
            <a:spLocks noGrp="1"/>
          </p:cNvSpPr>
          <p:nvPr>
            <p:ph idx="1"/>
          </p:nvPr>
        </p:nvSpPr>
        <p:spPr>
          <a:xfrm>
            <a:off x="1908175" y="4509120"/>
            <a:ext cx="6778625" cy="2088232"/>
          </a:xfrm>
        </p:spPr>
        <p:txBody>
          <a:bodyPr/>
          <a:lstStyle/>
          <a:p>
            <a:r>
              <a:rPr lang="en-US" sz="1800" b="1" dirty="0" smtClean="0"/>
              <a:t>Line Roller </a:t>
            </a:r>
            <a:r>
              <a:rPr lang="en-US" sz="1800" dirty="0" smtClean="0"/>
              <a:t>is the </a:t>
            </a:r>
            <a:r>
              <a:rPr lang="en-US" sz="1800" dirty="0"/>
              <a:t>contact point of the line as it is reeled in from a cast. </a:t>
            </a:r>
            <a:endParaRPr lang="en-US" sz="1800" dirty="0" smtClean="0"/>
          </a:p>
          <a:p>
            <a:r>
              <a:rPr lang="en-US" sz="1800" b="1" dirty="0"/>
              <a:t>Spool </a:t>
            </a:r>
            <a:r>
              <a:rPr lang="en-US" sz="1800" dirty="0"/>
              <a:t>is the main part of the reel that holds the line</a:t>
            </a:r>
            <a:r>
              <a:rPr lang="en-US" sz="1800" dirty="0" smtClean="0"/>
              <a:t>.</a:t>
            </a:r>
          </a:p>
          <a:p>
            <a:r>
              <a:rPr lang="en-US" sz="1800" b="1" dirty="0"/>
              <a:t>Body </a:t>
            </a:r>
            <a:r>
              <a:rPr lang="en-US" sz="1800" dirty="0" smtClean="0"/>
              <a:t>is the </a:t>
            </a:r>
            <a:r>
              <a:rPr lang="en-US" sz="1800" dirty="0"/>
              <a:t>reel’s central component and the focal point that holds all the features together. </a:t>
            </a:r>
          </a:p>
          <a:p>
            <a:endParaRPr lang="en-US"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1196752"/>
            <a:ext cx="5715000" cy="3000375"/>
          </a:xfrm>
          <a:prstGeom prst="rect">
            <a:avLst/>
          </a:prstGeom>
        </p:spPr>
      </p:pic>
    </p:spTree>
    <p:extLst>
      <p:ext uri="{BB962C8B-B14F-4D97-AF65-F5344CB8AC3E}">
        <p14:creationId xmlns:p14="http://schemas.microsoft.com/office/powerpoint/2010/main" val="34650032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latin typeface="HelveticaNeueLT Pro 33 ThEx" pitchFamily="34" charset="0"/>
              </a:rPr>
              <a:t>Parts of a Fishing Reel</a:t>
            </a:r>
            <a:endParaRPr lang="en-US" sz="3600" dirty="0"/>
          </a:p>
        </p:txBody>
      </p:sp>
      <p:sp>
        <p:nvSpPr>
          <p:cNvPr id="4" name="Content Placeholder 3"/>
          <p:cNvSpPr>
            <a:spLocks noGrp="1"/>
          </p:cNvSpPr>
          <p:nvPr>
            <p:ph idx="1"/>
          </p:nvPr>
        </p:nvSpPr>
        <p:spPr>
          <a:xfrm>
            <a:off x="1908175" y="4509120"/>
            <a:ext cx="6778625" cy="2088232"/>
          </a:xfrm>
        </p:spPr>
        <p:txBody>
          <a:bodyPr/>
          <a:lstStyle/>
          <a:p>
            <a:r>
              <a:rPr lang="en-US" sz="1800" b="1" dirty="0" smtClean="0"/>
              <a:t>Foot - </a:t>
            </a:r>
            <a:r>
              <a:rPr lang="en-US" sz="1800" dirty="0" smtClean="0"/>
              <a:t>is </a:t>
            </a:r>
            <a:r>
              <a:rPr lang="en-US" sz="1800" dirty="0"/>
              <a:t>the bridging point between the rod and the reel. </a:t>
            </a:r>
            <a:endParaRPr lang="en-US" sz="1800" dirty="0" smtClean="0"/>
          </a:p>
          <a:p>
            <a:r>
              <a:rPr lang="en-US" sz="1800" b="1" dirty="0" smtClean="0"/>
              <a:t>Handle - </a:t>
            </a:r>
            <a:r>
              <a:rPr lang="en-US" sz="1800" dirty="0" smtClean="0"/>
              <a:t>The </a:t>
            </a:r>
            <a:r>
              <a:rPr lang="en-US" sz="1800" dirty="0"/>
              <a:t>reel handle is one of the most important components of a spinning </a:t>
            </a:r>
            <a:r>
              <a:rPr lang="en-US" sz="1800" dirty="0" smtClean="0"/>
              <a:t>reel and is rotated </a:t>
            </a:r>
            <a:r>
              <a:rPr lang="en-US" sz="1800" dirty="0"/>
              <a:t>by the hand to bring (retrieve) the line back to the rod after the </a:t>
            </a:r>
            <a:r>
              <a:rPr lang="en-US" sz="1800" dirty="0" smtClean="0"/>
              <a:t>cast. </a:t>
            </a:r>
          </a:p>
          <a:p>
            <a:endParaRPr lang="en-US"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1196752"/>
            <a:ext cx="5715000" cy="3000375"/>
          </a:xfrm>
          <a:prstGeom prst="rect">
            <a:avLst/>
          </a:prstGeom>
        </p:spPr>
      </p:pic>
    </p:spTree>
    <p:extLst>
      <p:ext uri="{BB962C8B-B14F-4D97-AF65-F5344CB8AC3E}">
        <p14:creationId xmlns:p14="http://schemas.microsoft.com/office/powerpoint/2010/main" val="912005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latin typeface="HelveticaNeueLT Pro 33 ThEx" pitchFamily="34" charset="0"/>
              </a:rPr>
              <a:t>Types of Reels</a:t>
            </a:r>
            <a:endParaRPr lang="en-US" sz="3600" dirty="0"/>
          </a:p>
        </p:txBody>
      </p:sp>
      <p:sp>
        <p:nvSpPr>
          <p:cNvPr id="4" name="Content Placeholder 3"/>
          <p:cNvSpPr>
            <a:spLocks noGrp="1"/>
          </p:cNvSpPr>
          <p:nvPr>
            <p:ph idx="1"/>
          </p:nvPr>
        </p:nvSpPr>
        <p:spPr>
          <a:xfrm>
            <a:off x="1908175" y="4509120"/>
            <a:ext cx="6778625" cy="2088232"/>
          </a:xfrm>
        </p:spPr>
        <p:txBody>
          <a:bodyPr/>
          <a:lstStyle/>
          <a:p>
            <a:r>
              <a:rPr lang="en-US" sz="1800" b="1" dirty="0" smtClean="0"/>
              <a:t>Spinning </a:t>
            </a:r>
            <a:r>
              <a:rPr lang="en-US" sz="1800" b="1" dirty="0"/>
              <a:t>reels </a:t>
            </a:r>
            <a:r>
              <a:rPr lang="en-US" sz="1800" dirty="0"/>
              <a:t>are an easy-to-use open-face reel that can complement a lightweight setup. These reels are good for live, light baits and can be especially ideal for beginner fishermen.</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0664" b="8873"/>
          <a:stretch/>
        </p:blipFill>
        <p:spPr>
          <a:xfrm>
            <a:off x="3364396" y="1196752"/>
            <a:ext cx="3937620" cy="3168352"/>
          </a:xfrm>
          <a:prstGeom prst="rect">
            <a:avLst/>
          </a:prstGeom>
        </p:spPr>
      </p:pic>
    </p:spTree>
    <p:extLst>
      <p:ext uri="{BB962C8B-B14F-4D97-AF65-F5344CB8AC3E}">
        <p14:creationId xmlns:p14="http://schemas.microsoft.com/office/powerpoint/2010/main" val="24749958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latin typeface="HelveticaNeueLT Pro 33 ThEx" pitchFamily="34" charset="0"/>
              </a:rPr>
              <a:t>Types of Reels</a:t>
            </a:r>
            <a:endParaRPr lang="en-US" sz="3600" dirty="0"/>
          </a:p>
        </p:txBody>
      </p:sp>
      <p:sp>
        <p:nvSpPr>
          <p:cNvPr id="4" name="Content Placeholder 3"/>
          <p:cNvSpPr>
            <a:spLocks noGrp="1"/>
          </p:cNvSpPr>
          <p:nvPr>
            <p:ph idx="1"/>
          </p:nvPr>
        </p:nvSpPr>
        <p:spPr>
          <a:xfrm>
            <a:off x="1908175" y="4509120"/>
            <a:ext cx="6778625" cy="2088232"/>
          </a:xfrm>
        </p:spPr>
        <p:txBody>
          <a:bodyPr/>
          <a:lstStyle/>
          <a:p>
            <a:r>
              <a:rPr lang="en-US" sz="1800" b="1" dirty="0" smtClean="0"/>
              <a:t>Fly Reels </a:t>
            </a:r>
            <a:r>
              <a:rPr lang="en-US" sz="1800" dirty="0" smtClean="0"/>
              <a:t>hold </a:t>
            </a:r>
            <a:r>
              <a:rPr lang="en-US" sz="1800" dirty="0"/>
              <a:t>the fly line and backing. Its braking system applies drag that puts pressure on the line and helps you control and bring in your fish.</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9439" y="1268760"/>
            <a:ext cx="5436096" cy="3057804"/>
          </a:xfrm>
          <a:prstGeom prst="rect">
            <a:avLst/>
          </a:prstGeom>
        </p:spPr>
      </p:pic>
    </p:spTree>
    <p:extLst>
      <p:ext uri="{BB962C8B-B14F-4D97-AF65-F5344CB8AC3E}">
        <p14:creationId xmlns:p14="http://schemas.microsoft.com/office/powerpoint/2010/main" val="368347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a:latin typeface="HelveticaNeueLT Pro 33 ThEx" pitchFamily="34" charset="0"/>
              </a:rPr>
              <a:t>Requirement </a:t>
            </a:r>
            <a:r>
              <a:rPr lang="en-US" sz="3600" dirty="0" smtClean="0">
                <a:latin typeface="HelveticaNeueLT Pro 33 ThEx" pitchFamily="34" charset="0"/>
              </a:rPr>
              <a:t>2: Types of Reels</a:t>
            </a:r>
            <a:endParaRPr lang="en-US" sz="3600" dirty="0"/>
          </a:p>
        </p:txBody>
      </p:sp>
      <p:sp>
        <p:nvSpPr>
          <p:cNvPr id="4" name="Content Placeholder 3"/>
          <p:cNvSpPr>
            <a:spLocks noGrp="1"/>
          </p:cNvSpPr>
          <p:nvPr>
            <p:ph idx="1"/>
          </p:nvPr>
        </p:nvSpPr>
        <p:spPr>
          <a:xfrm>
            <a:off x="1908175" y="4509120"/>
            <a:ext cx="6778625" cy="2088232"/>
          </a:xfrm>
        </p:spPr>
        <p:txBody>
          <a:bodyPr/>
          <a:lstStyle/>
          <a:p>
            <a:r>
              <a:rPr lang="en-US" sz="1800" b="1" dirty="0" smtClean="0"/>
              <a:t>Baitcasting Reels </a:t>
            </a:r>
            <a:r>
              <a:rPr lang="en-US" sz="1800" dirty="0" smtClean="0"/>
              <a:t>have a </a:t>
            </a:r>
            <a:r>
              <a:rPr lang="en-US" sz="1800" dirty="0"/>
              <a:t>revolving spool and sits on top of a casting rod with a trigger handle. This is exactly opposite to a spinning reel, which sits underneath a spinning rod and with the line guides facing down.</a:t>
            </a:r>
          </a:p>
        </p:txBody>
      </p:sp>
      <p:pic>
        <p:nvPicPr>
          <p:cNvPr id="6" name="Picture 5"/>
          <p:cNvPicPr>
            <a:picLocks noChangeAspect="1"/>
          </p:cNvPicPr>
          <p:nvPr/>
        </p:nvPicPr>
        <p:blipFill>
          <a:blip r:embed="rId2"/>
          <a:stretch>
            <a:fillRect/>
          </a:stretch>
        </p:blipFill>
        <p:spPr>
          <a:xfrm>
            <a:off x="2970919" y="1196752"/>
            <a:ext cx="4653136" cy="3102090"/>
          </a:xfrm>
          <a:prstGeom prst="rect">
            <a:avLst/>
          </a:prstGeom>
        </p:spPr>
      </p:pic>
    </p:spTree>
    <p:extLst>
      <p:ext uri="{BB962C8B-B14F-4D97-AF65-F5344CB8AC3E}">
        <p14:creationId xmlns:p14="http://schemas.microsoft.com/office/powerpoint/2010/main" val="3412817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Requirement 1a &amp; 1d</a:t>
            </a:r>
            <a:endParaRPr lang="en-US" dirty="0">
              <a:latin typeface="HelveticaNeueLT Pro 33 ThEx" pitchFamily="34" charset="0"/>
            </a:endParaRPr>
          </a:p>
        </p:txBody>
      </p:sp>
      <p:sp>
        <p:nvSpPr>
          <p:cNvPr id="195587" name="Rectangle 3"/>
          <p:cNvSpPr>
            <a:spLocks noGrp="1" noChangeArrowheads="1"/>
          </p:cNvSpPr>
          <p:nvPr>
            <p:ph type="body" idx="1"/>
          </p:nvPr>
        </p:nvSpPr>
        <p:spPr/>
        <p:txBody>
          <a:bodyPr/>
          <a:lstStyle/>
          <a:p>
            <a:pPr>
              <a:buFont typeface="+mj-lt"/>
              <a:buAutoNum type="arabicPeriod"/>
            </a:pPr>
            <a:r>
              <a:rPr lang="en-US" sz="2000" dirty="0"/>
              <a:t>Do the following:</a:t>
            </a:r>
          </a:p>
          <a:p>
            <a:pPr lvl="1">
              <a:buFont typeface="+mj-lt"/>
              <a:buAutoNum type="alphaLcPeriod"/>
            </a:pPr>
            <a:r>
              <a:rPr lang="en-US" sz="1600" dirty="0"/>
              <a:t>Explain to your counselor the most likely hazards you may encounter while participating in fishing activities, and what you should do to anticipate, help prevent, mitigate, and respond to these hazards</a:t>
            </a:r>
            <a:r>
              <a:rPr lang="en-US" sz="1600" dirty="0" smtClean="0"/>
              <a:t>.</a:t>
            </a:r>
          </a:p>
          <a:p>
            <a:pPr marL="800100" lvl="1" indent="-342900">
              <a:buFont typeface="+mj-lt"/>
              <a:buAutoNum type="alphaLcPeriod" startAt="4"/>
            </a:pPr>
            <a:r>
              <a:rPr lang="en-US" sz="1600" dirty="0"/>
              <a:t>Name and explain five safety practices you should always follow while fishing.</a:t>
            </a:r>
          </a:p>
          <a:p>
            <a:pPr marL="457200" lvl="1" indent="0">
              <a:buNone/>
            </a:pP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79413"/>
            <a:ext cx="914400" cy="93345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a:latin typeface="HelveticaNeueLT Pro 33 ThEx" pitchFamily="34" charset="0"/>
              </a:rPr>
              <a:t>Requirement </a:t>
            </a:r>
            <a:r>
              <a:rPr lang="en-US" sz="3600" dirty="0" smtClean="0">
                <a:latin typeface="HelveticaNeueLT Pro 33 ThEx" pitchFamily="34" charset="0"/>
              </a:rPr>
              <a:t>2: Types of Reels</a:t>
            </a:r>
            <a:endParaRPr lang="en-US" sz="3600" dirty="0"/>
          </a:p>
        </p:txBody>
      </p:sp>
      <p:sp>
        <p:nvSpPr>
          <p:cNvPr id="4" name="Content Placeholder 3"/>
          <p:cNvSpPr>
            <a:spLocks noGrp="1"/>
          </p:cNvSpPr>
          <p:nvPr>
            <p:ph idx="1"/>
          </p:nvPr>
        </p:nvSpPr>
        <p:spPr>
          <a:xfrm>
            <a:off x="1908175" y="4581128"/>
            <a:ext cx="6778625" cy="2016224"/>
          </a:xfrm>
        </p:spPr>
        <p:txBody>
          <a:bodyPr/>
          <a:lstStyle/>
          <a:p>
            <a:r>
              <a:rPr lang="en-US" sz="1800" b="1" dirty="0" smtClean="0"/>
              <a:t>Spincast Reel </a:t>
            </a:r>
            <a:r>
              <a:rPr lang="en-US" sz="1800" dirty="0" smtClean="0"/>
              <a:t>are </a:t>
            </a:r>
            <a:r>
              <a:rPr lang="en-US" sz="1800" dirty="0"/>
              <a:t>essentially spinning reels that are fitted with a plastic cover. The line emerges from a small hole at the front of the reel.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4631" y="1259550"/>
            <a:ext cx="4665712" cy="3213752"/>
          </a:xfrm>
          <a:prstGeom prst="rect">
            <a:avLst/>
          </a:prstGeom>
        </p:spPr>
      </p:pic>
    </p:spTree>
    <p:extLst>
      <p:ext uri="{BB962C8B-B14F-4D97-AF65-F5344CB8AC3E}">
        <p14:creationId xmlns:p14="http://schemas.microsoft.com/office/powerpoint/2010/main" val="1447512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2737" y="0"/>
            <a:ext cx="6707187" cy="1143000"/>
          </a:xfrm>
        </p:spPr>
        <p:txBody>
          <a:bodyPr/>
          <a:lstStyle/>
          <a:p>
            <a:pPr algn="l"/>
            <a:r>
              <a:rPr lang="en-US" sz="3600" dirty="0" smtClean="0">
                <a:latin typeface="HelveticaNeueLT Pro 33 ThEx" pitchFamily="34" charset="0"/>
              </a:rPr>
              <a:t>Care of Rods</a:t>
            </a:r>
            <a:endParaRPr lang="en-US" sz="3600" dirty="0"/>
          </a:p>
        </p:txBody>
      </p:sp>
      <p:sp>
        <p:nvSpPr>
          <p:cNvPr id="4" name="Content Placeholder 3"/>
          <p:cNvSpPr>
            <a:spLocks noGrp="1"/>
          </p:cNvSpPr>
          <p:nvPr>
            <p:ph idx="1"/>
          </p:nvPr>
        </p:nvSpPr>
        <p:spPr>
          <a:xfrm>
            <a:off x="1908175" y="908720"/>
            <a:ext cx="7056313" cy="4741987"/>
          </a:xfrm>
        </p:spPr>
        <p:txBody>
          <a:bodyPr/>
          <a:lstStyle/>
          <a:p>
            <a:pPr lvl="0"/>
            <a:r>
              <a:rPr lang="en-US" sz="1800" b="1" dirty="0"/>
              <a:t>General Care</a:t>
            </a:r>
            <a:endParaRPr lang="en-US" sz="1800" dirty="0"/>
          </a:p>
          <a:p>
            <a:pPr lvl="1"/>
            <a:r>
              <a:rPr lang="en-US" sz="1800" dirty="0"/>
              <a:t>Do not hang lures or hooks from the guides. This will </a:t>
            </a:r>
            <a:r>
              <a:rPr lang="en-US" sz="1800" dirty="0" smtClean="0"/>
              <a:t>scratch </a:t>
            </a:r>
            <a:r>
              <a:rPr lang="en-US" sz="1800" dirty="0"/>
              <a:t>the surface of the guides and negatively affect your casting. Use the hook-keeper.</a:t>
            </a:r>
          </a:p>
          <a:p>
            <a:pPr lvl="1"/>
            <a:r>
              <a:rPr lang="en-US" sz="1800" dirty="0"/>
              <a:t>Do not let your lures bang the tip top by reeling in them in all the way.</a:t>
            </a:r>
          </a:p>
          <a:p>
            <a:pPr lvl="1"/>
            <a:r>
              <a:rPr lang="en-US" sz="1800" dirty="0"/>
              <a:t>Don’t strike the rod against hard surfaces.</a:t>
            </a:r>
          </a:p>
          <a:p>
            <a:pPr lvl="1"/>
            <a:r>
              <a:rPr lang="en-US" sz="1800" dirty="0" smtClean="0"/>
              <a:t>Do </a:t>
            </a:r>
            <a:r>
              <a:rPr lang="en-US" sz="1800" dirty="0"/>
              <a:t>not “high-stick.” This refers to over-flexing the rod and creating excess pressure on the tip top. When fighting a fish do not lift the rod past </a:t>
            </a:r>
            <a:r>
              <a:rPr lang="en-US" sz="1800" dirty="0" smtClean="0"/>
              <a:t>45 </a:t>
            </a:r>
            <a:r>
              <a:rPr lang="en-US" sz="1800" dirty="0"/>
              <a:t>degrees.</a:t>
            </a:r>
          </a:p>
          <a:p>
            <a:pPr marL="0" indent="0">
              <a:buNone/>
            </a:pPr>
            <a:endParaRPr lang="en-US" sz="14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9952" y="4005064"/>
            <a:ext cx="4155128" cy="2783833"/>
          </a:xfrm>
          <a:prstGeom prst="rect">
            <a:avLst/>
          </a:prstGeom>
        </p:spPr>
      </p:pic>
    </p:spTree>
    <p:extLst>
      <p:ext uri="{BB962C8B-B14F-4D97-AF65-F5344CB8AC3E}">
        <p14:creationId xmlns:p14="http://schemas.microsoft.com/office/powerpoint/2010/main" val="33015322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274638"/>
            <a:ext cx="7128321" cy="1210146"/>
          </a:xfrm>
        </p:spPr>
        <p:txBody>
          <a:bodyPr/>
          <a:lstStyle/>
          <a:p>
            <a:pPr algn="l"/>
            <a:r>
              <a:rPr lang="en-US" sz="3600" dirty="0" smtClean="0">
                <a:latin typeface="HelveticaNeueLT Pro 33 ThEx" pitchFamily="34" charset="0"/>
              </a:rPr>
              <a:t>Care of Rods</a:t>
            </a:r>
            <a:endParaRPr lang="en-US" sz="3600" dirty="0"/>
          </a:p>
        </p:txBody>
      </p:sp>
      <p:sp>
        <p:nvSpPr>
          <p:cNvPr id="4" name="Content Placeholder 3"/>
          <p:cNvSpPr>
            <a:spLocks noGrp="1"/>
          </p:cNvSpPr>
          <p:nvPr>
            <p:ph idx="1"/>
          </p:nvPr>
        </p:nvSpPr>
        <p:spPr>
          <a:xfrm>
            <a:off x="1908175" y="1484784"/>
            <a:ext cx="6778625" cy="5112568"/>
          </a:xfrm>
        </p:spPr>
        <p:txBody>
          <a:bodyPr/>
          <a:lstStyle/>
          <a:p>
            <a:pPr lvl="0"/>
            <a:r>
              <a:rPr lang="en-US" sz="1800" b="1" dirty="0"/>
              <a:t>Transport</a:t>
            </a:r>
            <a:endParaRPr lang="en-US" sz="1800" dirty="0"/>
          </a:p>
          <a:p>
            <a:pPr lvl="1"/>
            <a:r>
              <a:rPr lang="en-US" sz="1800" dirty="0"/>
              <a:t>Place your rod in your car or truck so that the rod is not banging against another rod or hard surface, and so nothing heavy will fall on it, smash it or otherwise damage it.</a:t>
            </a:r>
          </a:p>
          <a:p>
            <a:pPr lvl="0"/>
            <a:r>
              <a:rPr lang="en-US" sz="1800" b="1" dirty="0" smtClean="0"/>
              <a:t>In </a:t>
            </a:r>
            <a:r>
              <a:rPr lang="en-US" sz="1800" b="1" dirty="0"/>
              <a:t>the Field</a:t>
            </a:r>
          </a:p>
          <a:p>
            <a:pPr lvl="1"/>
            <a:r>
              <a:rPr lang="en-US" sz="1800" dirty="0"/>
              <a:t>When there is sufficient space, carry the rod horizontally with the tip pointing behind you. This will keep you from digging the tip into the ground and breaking it off.</a:t>
            </a:r>
          </a:p>
          <a:p>
            <a:pPr lvl="1"/>
            <a:r>
              <a:rPr lang="en-US" sz="1800" dirty="0"/>
              <a:t>Never lay your rod flat on the ground; that’s like asking for it to be stepped on. Use a </a:t>
            </a:r>
            <a:r>
              <a:rPr lang="en-US" sz="1800" dirty="0" smtClean="0"/>
              <a:t>rod </a:t>
            </a:r>
            <a:r>
              <a:rPr lang="en-US" sz="1800" dirty="0"/>
              <a:t>holder instead.</a:t>
            </a:r>
          </a:p>
          <a:p>
            <a:pPr lvl="1"/>
            <a:r>
              <a:rPr lang="en-US" sz="1800" dirty="0"/>
              <a:t>If you have to lean the rod on your car, make sure you do it away from any open car doors. Car doors and fishing rods don’t play well together and the car door always wins.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188640"/>
            <a:ext cx="2160240" cy="1620180"/>
          </a:xfrm>
          <a:prstGeom prst="rect">
            <a:avLst/>
          </a:prstGeom>
        </p:spPr>
      </p:pic>
    </p:spTree>
    <p:extLst>
      <p:ext uri="{BB962C8B-B14F-4D97-AF65-F5344CB8AC3E}">
        <p14:creationId xmlns:p14="http://schemas.microsoft.com/office/powerpoint/2010/main" val="29777256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380" y="979823"/>
            <a:ext cx="7128321" cy="1210146"/>
          </a:xfrm>
        </p:spPr>
        <p:txBody>
          <a:bodyPr/>
          <a:lstStyle/>
          <a:p>
            <a:pPr algn="l"/>
            <a:r>
              <a:rPr lang="en-US" sz="3600" dirty="0" smtClean="0">
                <a:latin typeface="HelveticaNeueLT Pro 33 ThEx" pitchFamily="34" charset="0"/>
              </a:rPr>
              <a:t>Cleaning </a:t>
            </a:r>
            <a:br>
              <a:rPr lang="en-US" sz="3600" dirty="0" smtClean="0">
                <a:latin typeface="HelveticaNeueLT Pro 33 ThEx" pitchFamily="34" charset="0"/>
              </a:rPr>
            </a:br>
            <a:r>
              <a:rPr lang="en-US" sz="3600" dirty="0" smtClean="0">
                <a:latin typeface="HelveticaNeueLT Pro 33 ThEx" pitchFamily="34" charset="0"/>
              </a:rPr>
              <a:t>Rods</a:t>
            </a:r>
            <a:endParaRPr lang="en-US" sz="3600" dirty="0"/>
          </a:p>
        </p:txBody>
      </p:sp>
      <p:sp>
        <p:nvSpPr>
          <p:cNvPr id="4" name="Content Placeholder 3"/>
          <p:cNvSpPr>
            <a:spLocks noGrp="1"/>
          </p:cNvSpPr>
          <p:nvPr>
            <p:ph idx="1"/>
          </p:nvPr>
        </p:nvSpPr>
        <p:spPr>
          <a:xfrm>
            <a:off x="1908175" y="3356992"/>
            <a:ext cx="7128321" cy="3240360"/>
          </a:xfrm>
        </p:spPr>
        <p:txBody>
          <a:bodyPr/>
          <a:lstStyle/>
          <a:p>
            <a:pPr lvl="0"/>
            <a:r>
              <a:rPr lang="en-US" sz="1800" b="1" dirty="0"/>
              <a:t>Cleaning</a:t>
            </a:r>
            <a:endParaRPr lang="en-US" sz="1800" dirty="0"/>
          </a:p>
          <a:p>
            <a:pPr lvl="1"/>
            <a:r>
              <a:rPr lang="en-US" sz="1800" dirty="0"/>
              <a:t>Wash the entire rod with soap and fresh water. Rinse hot and let it dry thoroughly. </a:t>
            </a:r>
          </a:p>
          <a:p>
            <a:pPr lvl="1"/>
            <a:r>
              <a:rPr lang="en-US" sz="1800" dirty="0"/>
              <a:t>Ensure that the ferules are clean. Wipe down the male ferrules and apply a little grease or candle wax. Use a Q-tip to make sure the female ferules are free of dirt and grit.</a:t>
            </a:r>
          </a:p>
          <a:p>
            <a:pPr lvl="1"/>
            <a:r>
              <a:rPr lang="en-US" sz="1800" dirty="0"/>
              <a:t>Examine the guides for scratches. You can run a cotton ball or ladies nylon hose through the guides to see if it snags. If the guides are damaged replace them promptly.</a:t>
            </a:r>
          </a:p>
          <a:p>
            <a:endParaRPr lang="en-US" sz="1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8" y="404664"/>
            <a:ext cx="4542043" cy="2952328"/>
          </a:xfrm>
          <a:prstGeom prst="rect">
            <a:avLst/>
          </a:prstGeom>
        </p:spPr>
      </p:pic>
    </p:spTree>
    <p:extLst>
      <p:ext uri="{BB962C8B-B14F-4D97-AF65-F5344CB8AC3E}">
        <p14:creationId xmlns:p14="http://schemas.microsoft.com/office/powerpoint/2010/main" val="32001839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274638"/>
            <a:ext cx="7128321" cy="1210146"/>
          </a:xfrm>
        </p:spPr>
        <p:txBody>
          <a:bodyPr/>
          <a:lstStyle/>
          <a:p>
            <a:pPr algn="l"/>
            <a:r>
              <a:rPr lang="en-US" sz="3600" dirty="0">
                <a:latin typeface="HelveticaNeueLT Pro 33 ThEx" pitchFamily="34" charset="0"/>
              </a:rPr>
              <a:t>Storing Rods</a:t>
            </a:r>
            <a:endParaRPr lang="en-US" sz="3600" dirty="0"/>
          </a:p>
        </p:txBody>
      </p:sp>
      <p:sp>
        <p:nvSpPr>
          <p:cNvPr id="4" name="Content Placeholder 3"/>
          <p:cNvSpPr>
            <a:spLocks noGrp="1"/>
          </p:cNvSpPr>
          <p:nvPr>
            <p:ph idx="1"/>
          </p:nvPr>
        </p:nvSpPr>
        <p:spPr>
          <a:xfrm>
            <a:off x="1908175" y="1628800"/>
            <a:ext cx="4031977" cy="4968552"/>
          </a:xfrm>
        </p:spPr>
        <p:txBody>
          <a:bodyPr/>
          <a:lstStyle/>
          <a:p>
            <a:pPr lvl="0"/>
            <a:r>
              <a:rPr lang="en-US" sz="1800" b="1" dirty="0"/>
              <a:t>Storage</a:t>
            </a:r>
            <a:endParaRPr lang="en-US" sz="1800" dirty="0"/>
          </a:p>
          <a:p>
            <a:pPr lvl="1"/>
            <a:r>
              <a:rPr lang="en-US" sz="1800" dirty="0"/>
              <a:t>Do not store your rod by leaning it on a wall or corner of a room. This will cause it to “set” (unwanted bend) over time. </a:t>
            </a:r>
          </a:p>
          <a:p>
            <a:pPr lvl="1"/>
            <a:r>
              <a:rPr lang="en-US" sz="1800" dirty="0"/>
              <a:t>Use a good rack system to keep your rod off the floor and out of harm’s way. </a:t>
            </a:r>
          </a:p>
          <a:p>
            <a:endParaRPr lang="en-US" sz="1800" dirty="0"/>
          </a:p>
        </p:txBody>
      </p:sp>
      <p:pic>
        <p:nvPicPr>
          <p:cNvPr id="1028" name="Picture 4" descr="http://www.assoc-amazon.com/e/ir?t=fishingnoobco-20&amp;l=as2&amp;o=1&amp;a=B0009IA28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1475"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6084168" y="1052736"/>
            <a:ext cx="2752725" cy="4752975"/>
          </a:xfrm>
          <a:prstGeom prst="rect">
            <a:avLst/>
          </a:prstGeom>
        </p:spPr>
      </p:pic>
    </p:spTree>
    <p:extLst>
      <p:ext uri="{BB962C8B-B14F-4D97-AF65-F5344CB8AC3E}">
        <p14:creationId xmlns:p14="http://schemas.microsoft.com/office/powerpoint/2010/main" val="42247387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1052736"/>
            <a:ext cx="7128321" cy="1210146"/>
          </a:xfrm>
        </p:spPr>
        <p:txBody>
          <a:bodyPr/>
          <a:lstStyle/>
          <a:p>
            <a:pPr algn="l"/>
            <a:r>
              <a:rPr lang="en-US" sz="3600" dirty="0" smtClean="0">
                <a:latin typeface="HelveticaNeueLT Pro 33 ThEx" pitchFamily="34" charset="0"/>
              </a:rPr>
              <a:t>Care of Reels</a:t>
            </a:r>
            <a:endParaRPr lang="en-US" sz="3600" dirty="0"/>
          </a:p>
        </p:txBody>
      </p:sp>
      <p:sp>
        <p:nvSpPr>
          <p:cNvPr id="4" name="Content Placeholder 3"/>
          <p:cNvSpPr>
            <a:spLocks noGrp="1"/>
          </p:cNvSpPr>
          <p:nvPr>
            <p:ph idx="1"/>
          </p:nvPr>
        </p:nvSpPr>
        <p:spPr>
          <a:xfrm>
            <a:off x="1908175" y="3140968"/>
            <a:ext cx="6984305" cy="3717032"/>
          </a:xfrm>
        </p:spPr>
        <p:txBody>
          <a:bodyPr/>
          <a:lstStyle/>
          <a:p>
            <a:pPr lvl="0"/>
            <a:r>
              <a:rPr lang="en-US" sz="1800" dirty="0" smtClean="0"/>
              <a:t>Here </a:t>
            </a:r>
            <a:r>
              <a:rPr lang="en-US" sz="1800" dirty="0"/>
              <a:t>are some simple ways you can maintain your fishing </a:t>
            </a:r>
            <a:r>
              <a:rPr lang="en-US" sz="1800" dirty="0" smtClean="0"/>
              <a:t>reel to prevent rust or corrosion.</a:t>
            </a:r>
            <a:endParaRPr lang="en-US" sz="1800" dirty="0"/>
          </a:p>
          <a:p>
            <a:pPr lvl="1"/>
            <a:r>
              <a:rPr lang="en-US" sz="1800" dirty="0"/>
              <a:t>Spool the line onto the reel so it is firmly packed and filled to within 1/8 inch of the rim.</a:t>
            </a:r>
          </a:p>
          <a:p>
            <a:pPr lvl="1"/>
            <a:r>
              <a:rPr lang="en-US" sz="1800" dirty="0"/>
              <a:t>Always use line within the pound-test range and type recommended for the reel.</a:t>
            </a:r>
          </a:p>
          <a:p>
            <a:pPr lvl="1"/>
            <a:r>
              <a:rPr lang="en-US" sz="1800" dirty="0"/>
              <a:t>After fishing, back off the drag; otherwise, it may become jerky or sticky the next time you use it.</a:t>
            </a:r>
          </a:p>
          <a:p>
            <a:pPr lvl="1"/>
            <a:r>
              <a:rPr lang="en-US" sz="1800" dirty="0"/>
              <a:t>Wash each reel after use, particularly when fished in dirty or salt water. Scrubbing with warm water and a small brush is the best way to remove salt and dirt</a:t>
            </a:r>
            <a:r>
              <a:rPr lang="en-US" sz="1800" dirty="0" smtClean="0"/>
              <a:t>.</a:t>
            </a:r>
            <a:endParaRPr lang="en-US" sz="1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5340" y="260648"/>
            <a:ext cx="3816424" cy="2769633"/>
          </a:xfrm>
          <a:prstGeom prst="rect">
            <a:avLst/>
          </a:prstGeom>
        </p:spPr>
      </p:pic>
    </p:spTree>
    <p:extLst>
      <p:ext uri="{BB962C8B-B14F-4D97-AF65-F5344CB8AC3E}">
        <p14:creationId xmlns:p14="http://schemas.microsoft.com/office/powerpoint/2010/main" val="26673592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274638"/>
            <a:ext cx="7128321" cy="1210146"/>
          </a:xfrm>
        </p:spPr>
        <p:txBody>
          <a:bodyPr/>
          <a:lstStyle/>
          <a:p>
            <a:pPr algn="l"/>
            <a:r>
              <a:rPr lang="en-US" sz="3600" dirty="0" smtClean="0">
                <a:latin typeface="HelveticaNeueLT Pro 33 ThEx" pitchFamily="34" charset="0"/>
              </a:rPr>
              <a:t>Care of Reels</a:t>
            </a:r>
            <a:endParaRPr lang="en-US" sz="3600" dirty="0"/>
          </a:p>
        </p:txBody>
      </p:sp>
      <p:sp>
        <p:nvSpPr>
          <p:cNvPr id="4" name="Content Placeholder 3"/>
          <p:cNvSpPr>
            <a:spLocks noGrp="1"/>
          </p:cNvSpPr>
          <p:nvPr>
            <p:ph idx="1"/>
          </p:nvPr>
        </p:nvSpPr>
        <p:spPr>
          <a:xfrm>
            <a:off x="1908175" y="1268760"/>
            <a:ext cx="6778625" cy="5328592"/>
          </a:xfrm>
        </p:spPr>
        <p:txBody>
          <a:bodyPr/>
          <a:lstStyle/>
          <a:p>
            <a:pPr lvl="1"/>
            <a:r>
              <a:rPr lang="en-US" sz="1800" dirty="0" smtClean="0"/>
              <a:t>After </a:t>
            </a:r>
            <a:r>
              <a:rPr lang="en-US" sz="1800" dirty="0"/>
              <a:t>a reel is dry, spray it with a DE moisturizing agent (such as WD-40 or CRC) to protect the metal parts.</a:t>
            </a:r>
          </a:p>
          <a:p>
            <a:pPr lvl="1"/>
            <a:r>
              <a:rPr lang="en-US" sz="1800" dirty="0"/>
              <a:t>To have a perfect reel for a long time, you need to provide oil and greases to several parts of your reel. It will make sure your reel remains better in the rough and sands. Also, if you are planning for saltwater fishing then, oil and grease can save your reel and rods from the salty water.</a:t>
            </a:r>
          </a:p>
          <a:p>
            <a:pPr lvl="1"/>
            <a:r>
              <a:rPr lang="en-US" sz="1800" dirty="0"/>
              <a:t>The parts that need oil are the handle, rotor, and line roller in spinning reels; and the level. Wind track and axle in casting reels. Add grease to the internal gearing and the level wind worm gear in casting reels. Fly reels require little greasing-only on the gears, on the pawls, and around the handle. Most reel manuals will give you additional details on your tackle.</a:t>
            </a:r>
          </a:p>
          <a:p>
            <a:endParaRPr lang="en-US" sz="1400" dirty="0"/>
          </a:p>
        </p:txBody>
      </p:sp>
    </p:spTree>
    <p:extLst>
      <p:ext uri="{BB962C8B-B14F-4D97-AF65-F5344CB8AC3E}">
        <p14:creationId xmlns:p14="http://schemas.microsoft.com/office/powerpoint/2010/main" val="32021148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Requirement 3</a:t>
            </a:r>
            <a:endParaRPr lang="en-US" dirty="0">
              <a:latin typeface="HelveticaNeueLT Pro 33 ThEx" pitchFamily="34" charset="0"/>
            </a:endParaRPr>
          </a:p>
        </p:txBody>
      </p:sp>
      <p:sp>
        <p:nvSpPr>
          <p:cNvPr id="195587" name="Rectangle 3"/>
          <p:cNvSpPr>
            <a:spLocks noGrp="1" noChangeArrowheads="1"/>
          </p:cNvSpPr>
          <p:nvPr>
            <p:ph type="body" idx="1"/>
          </p:nvPr>
        </p:nvSpPr>
        <p:spPr/>
        <p:txBody>
          <a:bodyPr/>
          <a:lstStyle/>
          <a:p>
            <a:pPr marL="457200" indent="-457200">
              <a:buFont typeface="+mj-lt"/>
              <a:buAutoNum type="arabicPeriod" startAt="3"/>
            </a:pPr>
            <a:r>
              <a:rPr lang="en-US" sz="2000" dirty="0"/>
              <a:t>Demonstrate the proper use of two different types of fishing equipment.</a:t>
            </a:r>
          </a:p>
          <a:p>
            <a:endParaRPr lang="en-US" dirty="0">
              <a:latin typeface="HelveticaNeueLT Pro 33 ThEx"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79413"/>
            <a:ext cx="914400" cy="933450"/>
          </a:xfrm>
          <a:prstGeom prst="rect">
            <a:avLst/>
          </a:prstGeom>
        </p:spPr>
      </p:pic>
    </p:spTree>
    <p:extLst>
      <p:ext uri="{BB962C8B-B14F-4D97-AF65-F5344CB8AC3E}">
        <p14:creationId xmlns:p14="http://schemas.microsoft.com/office/powerpoint/2010/main" val="19363837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08175" y="3068960"/>
            <a:ext cx="6778625" cy="3645024"/>
          </a:xfrm>
        </p:spPr>
        <p:txBody>
          <a:bodyPr/>
          <a:lstStyle/>
          <a:p>
            <a:r>
              <a:rPr lang="en-US" sz="1800" dirty="0"/>
              <a:t>A spinning rod is made to hold the reel below as you </a:t>
            </a:r>
            <a:r>
              <a:rPr lang="en-US" sz="1800" dirty="0" smtClean="0"/>
              <a:t>fish. </a:t>
            </a:r>
            <a:r>
              <a:rPr lang="en-US" sz="1800" dirty="0"/>
              <a:t>Also, these rods have fewer guides (the loops through which the line feeds) than casting ones, but the rods’ guides are larger. This lets the line play out more freely when casting. Most beginning anglers start with a spinning setup. It’s simpler to cast and less likely to get tangled up within the reel.</a:t>
            </a:r>
          </a:p>
          <a:p>
            <a:r>
              <a:rPr lang="en-US" sz="1800" dirty="0"/>
              <a:t>Spinning setups are also great for fishing with lightweight lures or bait, as you can get good distance on a cast even without much on the end of the line.</a:t>
            </a:r>
          </a:p>
          <a:p>
            <a:r>
              <a:rPr lang="en-US" sz="1800" dirty="0"/>
              <a:t>Not as well suited for going after large, powerful </a:t>
            </a:r>
            <a:r>
              <a:rPr lang="en-US" sz="1800" dirty="0" smtClean="0"/>
              <a:t>fish. </a:t>
            </a:r>
            <a:endParaRPr lang="en-US" sz="18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52367"/>
          <a:stretch/>
        </p:blipFill>
        <p:spPr>
          <a:xfrm>
            <a:off x="3203376" y="1158208"/>
            <a:ext cx="4188222" cy="1910752"/>
          </a:xfrm>
          <a:prstGeom prst="rect">
            <a:avLst/>
          </a:prstGeom>
        </p:spPr>
      </p:pic>
    </p:spTree>
    <p:extLst>
      <p:ext uri="{BB962C8B-B14F-4D97-AF65-F5344CB8AC3E}">
        <p14:creationId xmlns:p14="http://schemas.microsoft.com/office/powerpoint/2010/main" val="37417185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Hold the rod comfortably in your dominant hand.</a:t>
            </a:r>
            <a:r>
              <a:rPr lang="en-US" sz="1800" dirty="0"/>
              <a:t> Hold your arm out perpendicular to the rod with your palm facing inwards. Wrap your fingers around the handle where your reel attaches to your rod. Wrap your pinky and ring finger under the junction with your pointer and index on the other side. Curl your thumb over the top and adjust your grip until it’s comfortable for </a:t>
            </a:r>
            <a:r>
              <a:rPr lang="en-US" sz="1800" dirty="0" smtClean="0"/>
              <a:t>you.</a:t>
            </a:r>
          </a:p>
          <a:p>
            <a:pPr lvl="1"/>
            <a:r>
              <a:rPr lang="en-US" sz="1400" dirty="0" smtClean="0"/>
              <a:t>Don’t </a:t>
            </a:r>
            <a:r>
              <a:rPr lang="en-US" sz="1400" dirty="0"/>
              <a:t>squeeze your rod so hard that your knuckles turn white—you need a loose grip to get the proper wrist action when you cast your line.</a:t>
            </a:r>
          </a:p>
        </p:txBody>
      </p:sp>
      <p:pic>
        <p:nvPicPr>
          <p:cNvPr id="4" name="Picture 3"/>
          <p:cNvPicPr>
            <a:picLocks noChangeAspect="1"/>
          </p:cNvPicPr>
          <p:nvPr/>
        </p:nvPicPr>
        <p:blipFill>
          <a:blip r:embed="rId2"/>
          <a:stretch>
            <a:fillRect/>
          </a:stretch>
        </p:blipFill>
        <p:spPr>
          <a:xfrm>
            <a:off x="3857327" y="980728"/>
            <a:ext cx="2880320" cy="2160240"/>
          </a:xfrm>
          <a:prstGeom prst="rect">
            <a:avLst/>
          </a:prstGeom>
        </p:spPr>
      </p:pic>
    </p:spTree>
    <p:extLst>
      <p:ext uri="{BB962C8B-B14F-4D97-AF65-F5344CB8AC3E}">
        <p14:creationId xmlns:p14="http://schemas.microsoft.com/office/powerpoint/2010/main" val="3418439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79613" y="-10956"/>
            <a:ext cx="6707187" cy="1143000"/>
          </a:xfrm>
        </p:spPr>
        <p:txBody>
          <a:bodyPr/>
          <a:lstStyle/>
          <a:p>
            <a:pPr algn="l"/>
            <a:r>
              <a:rPr lang="en-US" dirty="0" smtClean="0">
                <a:latin typeface="HelveticaNeueLT Pro 33 ThEx" pitchFamily="34" charset="0"/>
              </a:rPr>
              <a:t>Hazards of Fishing</a:t>
            </a:r>
            <a:endParaRPr lang="en-US" dirty="0">
              <a:latin typeface="HelveticaNeueLT Pro 33 ThEx" pitchFamily="34" charset="0"/>
            </a:endParaRPr>
          </a:p>
        </p:txBody>
      </p:sp>
      <p:sp>
        <p:nvSpPr>
          <p:cNvPr id="2" name="Content Placeholder 1"/>
          <p:cNvSpPr>
            <a:spLocks noGrp="1"/>
          </p:cNvSpPr>
          <p:nvPr>
            <p:ph idx="1"/>
          </p:nvPr>
        </p:nvSpPr>
        <p:spPr>
          <a:xfrm>
            <a:off x="1908175" y="3212976"/>
            <a:ext cx="6778625" cy="3456384"/>
          </a:xfrm>
        </p:spPr>
        <p:txBody>
          <a:bodyPr/>
          <a:lstStyle/>
          <a:p>
            <a:r>
              <a:rPr lang="en-US" sz="1800" dirty="0" smtClean="0"/>
              <a:t>Drowning</a:t>
            </a:r>
          </a:p>
          <a:p>
            <a:pPr lvl="1"/>
            <a:r>
              <a:rPr lang="en-US" sz="1400" dirty="0" smtClean="0"/>
              <a:t>Slipping</a:t>
            </a:r>
            <a:r>
              <a:rPr lang="en-US" sz="1400" dirty="0"/>
              <a:t>, falling into </a:t>
            </a:r>
            <a:r>
              <a:rPr lang="en-US" sz="1400" dirty="0" smtClean="0"/>
              <a:t>the water or underwater holes</a:t>
            </a:r>
          </a:p>
          <a:p>
            <a:pPr lvl="1"/>
            <a:r>
              <a:rPr lang="en-US" sz="1400" dirty="0" smtClean="0"/>
              <a:t>Being </a:t>
            </a:r>
            <a:r>
              <a:rPr lang="en-US" sz="1400" dirty="0"/>
              <a:t>swept down river by flowing </a:t>
            </a:r>
            <a:r>
              <a:rPr lang="en-US" sz="1400" dirty="0" smtClean="0"/>
              <a:t>water</a:t>
            </a:r>
          </a:p>
          <a:p>
            <a:r>
              <a:rPr lang="en-US" sz="1800" dirty="0" smtClean="0"/>
              <a:t>Lightning </a:t>
            </a:r>
            <a:r>
              <a:rPr lang="en-US" sz="1800" dirty="0"/>
              <a:t>and </a:t>
            </a:r>
            <a:r>
              <a:rPr lang="en-US" sz="1800" dirty="0" smtClean="0"/>
              <a:t>storms.</a:t>
            </a:r>
          </a:p>
          <a:p>
            <a:r>
              <a:rPr lang="en-US" sz="1800" dirty="0" smtClean="0"/>
              <a:t>Sunburn!</a:t>
            </a:r>
          </a:p>
          <a:p>
            <a:r>
              <a:rPr lang="en-US" sz="1800" dirty="0" smtClean="0"/>
              <a:t>Dehydration and heat related injuries.</a:t>
            </a:r>
          </a:p>
          <a:p>
            <a:r>
              <a:rPr lang="en-US" sz="1800" dirty="0" smtClean="0"/>
              <a:t>Insect bites and stings</a:t>
            </a:r>
          </a:p>
          <a:p>
            <a:r>
              <a:rPr lang="en-US" sz="1800" dirty="0" smtClean="0"/>
              <a:t>Slipping </a:t>
            </a:r>
            <a:r>
              <a:rPr lang="en-US" sz="1800" dirty="0"/>
              <a:t>or cutting yourself on sharp, rocky edges</a:t>
            </a:r>
            <a:r>
              <a:rPr lang="en-US" sz="1800" dirty="0" smtClean="0"/>
              <a:t>.</a:t>
            </a:r>
          </a:p>
          <a:p>
            <a:r>
              <a:rPr lang="en-US" sz="1800" dirty="0" smtClean="0"/>
              <a:t>Cuts and puncture wounds from fishing equipment.</a:t>
            </a:r>
          </a:p>
          <a:p>
            <a:r>
              <a:rPr lang="en-US" sz="1800" dirty="0" smtClean="0"/>
              <a:t>The </a:t>
            </a:r>
            <a:r>
              <a:rPr lang="en-US" sz="1800" dirty="0"/>
              <a:t>farther out you go, the risks increase—so be prepared! </a:t>
            </a:r>
          </a:p>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175" y="908720"/>
            <a:ext cx="3973116" cy="2236151"/>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104" r="17008"/>
          <a:stretch/>
        </p:blipFill>
        <p:spPr>
          <a:xfrm>
            <a:off x="5965068" y="908719"/>
            <a:ext cx="3096345" cy="2236151"/>
          </a:xfrm>
          <a:prstGeom prst="rect">
            <a:avLst/>
          </a:prstGeom>
        </p:spPr>
      </p:pic>
    </p:spTree>
    <p:extLst>
      <p:ext uri="{BB962C8B-B14F-4D97-AF65-F5344CB8AC3E}">
        <p14:creationId xmlns:p14="http://schemas.microsoft.com/office/powerpoint/2010/main" val="42448911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48359" y="3356992"/>
            <a:ext cx="6778625" cy="2913187"/>
          </a:xfrm>
        </p:spPr>
        <p:txBody>
          <a:bodyPr/>
          <a:lstStyle/>
          <a:p>
            <a:r>
              <a:rPr lang="en-US" sz="1800" b="1" dirty="0"/>
              <a:t>Rotate your wrist so that the spinning wheel is under the rod.</a:t>
            </a:r>
            <a:r>
              <a:rPr lang="en-US" sz="1800" dirty="0"/>
              <a:t> Turn the fishing rod downwards by spinning it in your hand so that the reel mechanism sits directly underneath your wrist. Readjust your grip so that it feels right in your </a:t>
            </a:r>
            <a:r>
              <a:rPr lang="en-US" sz="1800" dirty="0" smtClean="0"/>
              <a:t>palm.</a:t>
            </a:r>
          </a:p>
          <a:p>
            <a:pPr lvl="1"/>
            <a:r>
              <a:rPr lang="en-US" sz="1400" dirty="0" smtClean="0"/>
              <a:t>The </a:t>
            </a:r>
            <a:r>
              <a:rPr lang="en-US" sz="1400" dirty="0"/>
              <a:t>spinning wheel is the spherical object attached to the side of your rod above the handle. It contains the fishing line, bail, and reel mechanism.</a:t>
            </a:r>
          </a:p>
        </p:txBody>
      </p:sp>
      <p:pic>
        <p:nvPicPr>
          <p:cNvPr id="5" name="Picture 4"/>
          <p:cNvPicPr>
            <a:picLocks noChangeAspect="1"/>
          </p:cNvPicPr>
          <p:nvPr/>
        </p:nvPicPr>
        <p:blipFill>
          <a:blip r:embed="rId2"/>
          <a:stretch>
            <a:fillRect/>
          </a:stretch>
        </p:blipFill>
        <p:spPr>
          <a:xfrm>
            <a:off x="3743672" y="994991"/>
            <a:ext cx="2957313" cy="2217985"/>
          </a:xfrm>
          <a:prstGeom prst="rect">
            <a:avLst/>
          </a:prstGeom>
        </p:spPr>
      </p:pic>
    </p:spTree>
    <p:extLst>
      <p:ext uri="{BB962C8B-B14F-4D97-AF65-F5344CB8AC3E}">
        <p14:creationId xmlns:p14="http://schemas.microsoft.com/office/powerpoint/2010/main" val="34488121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08175" y="3356992"/>
            <a:ext cx="6778625" cy="3312368"/>
          </a:xfrm>
        </p:spPr>
        <p:txBody>
          <a:bodyPr/>
          <a:lstStyle/>
          <a:p>
            <a:r>
              <a:rPr lang="en-US" sz="1800" b="1" dirty="0"/>
              <a:t>Stick your index finger out and pull your line in.</a:t>
            </a:r>
            <a:r>
              <a:rPr lang="en-US" sz="1800" dirty="0"/>
              <a:t> With your nondominant hand still on the reel handle, release your index finger from under the fishing pole. Point it away from you and hook a section of the fishing line around your knuckle. With the fishing line resting between the pads at the top of your finger, pull it in until you’re holding it against the rod. Release the reel handle if you’re holding it</a:t>
            </a:r>
            <a:r>
              <a:rPr lang="en-US" sz="1800" dirty="0" smtClean="0"/>
              <a:t>.</a:t>
            </a:r>
            <a:endParaRPr lang="en-US" sz="1800" dirty="0"/>
          </a:p>
          <a:p>
            <a:r>
              <a:rPr lang="en-US" sz="1800" b="1" dirty="0"/>
              <a:t>Tip:</a:t>
            </a:r>
            <a:r>
              <a:rPr lang="en-US" sz="1800" dirty="0"/>
              <a:t> Keep a firm grip on the fishing line to prevent it from unravelling as you choose where you want to throw your tackle.</a:t>
            </a:r>
          </a:p>
        </p:txBody>
      </p:sp>
      <p:pic>
        <p:nvPicPr>
          <p:cNvPr id="5" name="Picture 4"/>
          <p:cNvPicPr>
            <a:picLocks noChangeAspect="1"/>
          </p:cNvPicPr>
          <p:nvPr/>
        </p:nvPicPr>
        <p:blipFill>
          <a:blip r:embed="rId2"/>
          <a:stretch>
            <a:fillRect/>
          </a:stretch>
        </p:blipFill>
        <p:spPr>
          <a:xfrm>
            <a:off x="3803963" y="972691"/>
            <a:ext cx="2987047" cy="2240285"/>
          </a:xfrm>
          <a:prstGeom prst="rect">
            <a:avLst/>
          </a:prstGeom>
        </p:spPr>
      </p:pic>
    </p:spTree>
    <p:extLst>
      <p:ext uri="{BB962C8B-B14F-4D97-AF65-F5344CB8AC3E}">
        <p14:creationId xmlns:p14="http://schemas.microsoft.com/office/powerpoint/2010/main" val="38033660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08173" y="3356992"/>
            <a:ext cx="6778625" cy="2913187"/>
          </a:xfrm>
        </p:spPr>
        <p:txBody>
          <a:bodyPr/>
          <a:lstStyle/>
          <a:p>
            <a:r>
              <a:rPr lang="en-US" sz="1800" b="1" dirty="0"/>
              <a:t>Reel your line slowly until you have 6–12 inches (15–30 cm) hanging from your rod.</a:t>
            </a:r>
            <a:r>
              <a:rPr lang="en-US" sz="1800" dirty="0"/>
              <a:t> Use your nondominant hand to slowly rotate the crank on your reel clockwise. Turn the handle until you have 6–12 inches (15–30 cm) of line hanging from the tip of your fishing rod. If your lure is already at the tip, turn the handle counterclockwise until you have your 6-12 </a:t>
            </a:r>
            <a:r>
              <a:rPr lang="en-US" sz="1800" dirty="0" smtClean="0"/>
              <a:t>inches.</a:t>
            </a:r>
            <a:endParaRPr lang="en-US" sz="1800" baseline="30000" dirty="0"/>
          </a:p>
          <a:p>
            <a:pPr lvl="1"/>
            <a:r>
              <a:rPr lang="en-US" sz="1400" dirty="0" smtClean="0"/>
              <a:t>Lift </a:t>
            </a:r>
            <a:r>
              <a:rPr lang="en-US" sz="1400" dirty="0"/>
              <a:t>your index finger a little to release the tension on the line as you do this.</a:t>
            </a:r>
          </a:p>
        </p:txBody>
      </p:sp>
      <p:pic>
        <p:nvPicPr>
          <p:cNvPr id="5" name="Picture 4"/>
          <p:cNvPicPr>
            <a:picLocks noChangeAspect="1"/>
          </p:cNvPicPr>
          <p:nvPr/>
        </p:nvPicPr>
        <p:blipFill>
          <a:blip r:embed="rId2"/>
          <a:stretch>
            <a:fillRect/>
          </a:stretch>
        </p:blipFill>
        <p:spPr>
          <a:xfrm>
            <a:off x="3803963" y="952128"/>
            <a:ext cx="2987047" cy="2240285"/>
          </a:xfrm>
          <a:prstGeom prst="rect">
            <a:avLst/>
          </a:prstGeom>
        </p:spPr>
      </p:pic>
    </p:spTree>
    <p:extLst>
      <p:ext uri="{BB962C8B-B14F-4D97-AF65-F5344CB8AC3E}">
        <p14:creationId xmlns:p14="http://schemas.microsoft.com/office/powerpoint/2010/main" val="33276472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08175" y="3501008"/>
            <a:ext cx="6778625" cy="2625155"/>
          </a:xfrm>
        </p:spPr>
        <p:txBody>
          <a:bodyPr/>
          <a:lstStyle/>
          <a:p>
            <a:r>
              <a:rPr lang="en-US" sz="1800" b="1" dirty="0"/>
              <a:t>Identify where you want to throw your line and rotate your body.</a:t>
            </a:r>
            <a:r>
              <a:rPr lang="en-US" sz="1800" dirty="0"/>
              <a:t> Once you know where you want to place your lure or bait, line your shoulders up so that you’re square with your target. Put your dominant leg 1–2 feet (30–61 cm) behind you and bend your knees slightly.</a:t>
            </a:r>
            <a:endParaRPr lang="en-US" sz="1400" dirty="0"/>
          </a:p>
        </p:txBody>
      </p:sp>
      <p:pic>
        <p:nvPicPr>
          <p:cNvPr id="5" name="Picture 4"/>
          <p:cNvPicPr>
            <a:picLocks noChangeAspect="1"/>
          </p:cNvPicPr>
          <p:nvPr/>
        </p:nvPicPr>
        <p:blipFill>
          <a:blip r:embed="rId2"/>
          <a:stretch>
            <a:fillRect/>
          </a:stretch>
        </p:blipFill>
        <p:spPr>
          <a:xfrm>
            <a:off x="3803963" y="972691"/>
            <a:ext cx="2987047" cy="2240285"/>
          </a:xfrm>
          <a:prstGeom prst="rect">
            <a:avLst/>
          </a:prstGeom>
        </p:spPr>
      </p:pic>
    </p:spTree>
    <p:extLst>
      <p:ext uri="{BB962C8B-B14F-4D97-AF65-F5344CB8AC3E}">
        <p14:creationId xmlns:p14="http://schemas.microsoft.com/office/powerpoint/2010/main" val="3381861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08175" y="3356992"/>
            <a:ext cx="6778625" cy="3240360"/>
          </a:xfrm>
        </p:spPr>
        <p:txBody>
          <a:bodyPr/>
          <a:lstStyle/>
          <a:p>
            <a:r>
              <a:rPr lang="en-US" sz="1800" b="1" dirty="0"/>
              <a:t>Flip the bail on your spool to unlock the line.</a:t>
            </a:r>
            <a:r>
              <a:rPr lang="en-US" sz="1800" dirty="0"/>
              <a:t> The bail is the thin strip of plastic or metal that connects to opposite sides of your reel. It locks and unlocks your spool to make sure that your line releases properly. Switch your bail’s position so that it’s open, and check to make sure that your reel is unlocked by lifting your index figure off of the line 0.5–1 inch (1.3–2.5 cm) for half of a second to see if the line releases. If it doesn’t, flip it the other </a:t>
            </a:r>
            <a:r>
              <a:rPr lang="en-US" sz="1800" dirty="0" smtClean="0"/>
              <a:t>way.</a:t>
            </a:r>
          </a:p>
          <a:p>
            <a:pPr lvl="1"/>
            <a:r>
              <a:rPr lang="en-US" sz="1400" dirty="0" smtClean="0"/>
              <a:t>If </a:t>
            </a:r>
            <a:r>
              <a:rPr lang="en-US" sz="1400" dirty="0"/>
              <a:t>your bail is locked, it could snap your line and send your bait or lure flying into the water.</a:t>
            </a:r>
          </a:p>
        </p:txBody>
      </p:sp>
      <p:pic>
        <p:nvPicPr>
          <p:cNvPr id="5" name="Picture 4"/>
          <p:cNvPicPr>
            <a:picLocks noChangeAspect="1"/>
          </p:cNvPicPr>
          <p:nvPr/>
        </p:nvPicPr>
        <p:blipFill>
          <a:blip r:embed="rId2"/>
          <a:stretch>
            <a:fillRect/>
          </a:stretch>
        </p:blipFill>
        <p:spPr>
          <a:xfrm>
            <a:off x="3779676" y="882681"/>
            <a:ext cx="3107060" cy="2330295"/>
          </a:xfrm>
          <a:prstGeom prst="rect">
            <a:avLst/>
          </a:prstGeom>
        </p:spPr>
      </p:pic>
    </p:spTree>
    <p:extLst>
      <p:ext uri="{BB962C8B-B14F-4D97-AF65-F5344CB8AC3E}">
        <p14:creationId xmlns:p14="http://schemas.microsoft.com/office/powerpoint/2010/main" val="8744266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08175" y="3212976"/>
            <a:ext cx="6778625" cy="3528392"/>
          </a:xfrm>
        </p:spPr>
        <p:txBody>
          <a:bodyPr/>
          <a:lstStyle/>
          <a:p>
            <a:r>
              <a:rPr lang="en-US" sz="1800" b="1" dirty="0"/>
              <a:t>Raise the rod over your dominant shoulder.</a:t>
            </a:r>
            <a:r>
              <a:rPr lang="en-US" sz="1800" dirty="0"/>
              <a:t> Slowly and carefully lift your rod, keeping the end of the fishing pole pointing away from you as you do it. Use your wrist and elbow to raise it and pull the rod directly over your shoulder. Point the rod slightly behind you with your index finger still gripping the line</a:t>
            </a:r>
            <a:r>
              <a:rPr lang="en-US" sz="1800" dirty="0" smtClean="0"/>
              <a:t>.</a:t>
            </a:r>
            <a:endParaRPr lang="en-US" sz="1800" dirty="0"/>
          </a:p>
          <a:p>
            <a:r>
              <a:rPr lang="en-US" sz="1800" b="1" dirty="0"/>
              <a:t>Tip:</a:t>
            </a:r>
            <a:r>
              <a:rPr lang="en-US" sz="1800" dirty="0"/>
              <a:t> You can choose to keep your nondominant hand on the bottom of your pole to stabilize it if you want, although some fishing enthusiasts prefer to use one hand. Using both hands trades power for greater accuracy.</a:t>
            </a:r>
          </a:p>
        </p:txBody>
      </p:sp>
      <p:pic>
        <p:nvPicPr>
          <p:cNvPr id="5" name="Picture 4"/>
          <p:cNvPicPr>
            <a:picLocks noChangeAspect="1"/>
          </p:cNvPicPr>
          <p:nvPr/>
        </p:nvPicPr>
        <p:blipFill>
          <a:blip r:embed="rId2"/>
          <a:stretch>
            <a:fillRect/>
          </a:stretch>
        </p:blipFill>
        <p:spPr>
          <a:xfrm>
            <a:off x="3743672" y="859160"/>
            <a:ext cx="3179068" cy="2384301"/>
          </a:xfrm>
          <a:prstGeom prst="rect">
            <a:avLst/>
          </a:prstGeom>
        </p:spPr>
      </p:pic>
    </p:spTree>
    <p:extLst>
      <p:ext uri="{BB962C8B-B14F-4D97-AF65-F5344CB8AC3E}">
        <p14:creationId xmlns:p14="http://schemas.microsoft.com/office/powerpoint/2010/main" val="31582746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Throw your rod by propelling your forearm towards your target.</a:t>
            </a:r>
            <a:r>
              <a:rPr lang="en-US" sz="1800" dirty="0"/>
              <a:t> Use your elbow as a hinge to propel your wrist in the direction that you want to cast. If you want more distance, drag your bicep down 3–4 inches (7.6–10.2 cm) as you’re doing this to add some additional force. Keep your feet planted firmly on the ground and try to keep your shoulders lined up with your target.</a:t>
            </a:r>
            <a:endParaRPr lang="en-US" sz="1400" dirty="0"/>
          </a:p>
        </p:txBody>
      </p:sp>
      <p:pic>
        <p:nvPicPr>
          <p:cNvPr id="5" name="Picture 4"/>
          <p:cNvPicPr>
            <a:picLocks noChangeAspect="1"/>
          </p:cNvPicPr>
          <p:nvPr/>
        </p:nvPicPr>
        <p:blipFill>
          <a:blip r:embed="rId2"/>
          <a:stretch>
            <a:fillRect/>
          </a:stretch>
        </p:blipFill>
        <p:spPr>
          <a:xfrm>
            <a:off x="3755958" y="900683"/>
            <a:ext cx="3083057" cy="2312293"/>
          </a:xfrm>
          <a:prstGeom prst="rect">
            <a:avLst/>
          </a:prstGeom>
        </p:spPr>
      </p:pic>
    </p:spTree>
    <p:extLst>
      <p:ext uri="{BB962C8B-B14F-4D97-AF65-F5344CB8AC3E}">
        <p14:creationId xmlns:p14="http://schemas.microsoft.com/office/powerpoint/2010/main" val="31028539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Release your line by lifting your finger as you cast it.</a:t>
            </a:r>
            <a:r>
              <a:rPr lang="en-US" sz="1800" dirty="0"/>
              <a:t> As your forearm begins to move, lift your index off of the fishing line and point it away from your rod. This will relieve the tension on your line and allow the force of your forward motion to propel your rig forward. Slow your arm down and stop your follow through as soon as you see the line flying through the air and you have the rod pointing towards the </a:t>
            </a:r>
            <a:r>
              <a:rPr lang="en-US" sz="1800" dirty="0" smtClean="0"/>
              <a:t>target.</a:t>
            </a:r>
            <a:endParaRPr lang="en-US" sz="1800" baseline="30000" dirty="0"/>
          </a:p>
          <a:p>
            <a:pPr lvl="1"/>
            <a:r>
              <a:rPr lang="en-US" sz="1400" dirty="0" smtClean="0"/>
              <a:t>If </a:t>
            </a:r>
            <a:r>
              <a:rPr lang="en-US" sz="1400" dirty="0"/>
              <a:t>your finger is close to the line as you’re casting it, you could scratch or cut yourself from the friction created by the twine as it’s flying away.</a:t>
            </a:r>
          </a:p>
        </p:txBody>
      </p:sp>
      <p:pic>
        <p:nvPicPr>
          <p:cNvPr id="5" name="Picture 4"/>
          <p:cNvPicPr>
            <a:picLocks noChangeAspect="1"/>
          </p:cNvPicPr>
          <p:nvPr/>
        </p:nvPicPr>
        <p:blipFill>
          <a:blip r:embed="rId2"/>
          <a:stretch>
            <a:fillRect/>
          </a:stretch>
        </p:blipFill>
        <p:spPr>
          <a:xfrm>
            <a:off x="3707953" y="828675"/>
            <a:ext cx="3179068" cy="2384301"/>
          </a:xfrm>
          <a:prstGeom prst="rect">
            <a:avLst/>
          </a:prstGeom>
        </p:spPr>
      </p:pic>
    </p:spTree>
    <p:extLst>
      <p:ext uri="{BB962C8B-B14F-4D97-AF65-F5344CB8AC3E}">
        <p14:creationId xmlns:p14="http://schemas.microsoft.com/office/powerpoint/2010/main" val="34041910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Grip your line again with your index finger.</a:t>
            </a:r>
            <a:r>
              <a:rPr lang="en-US" sz="1800" dirty="0"/>
              <a:t> Once your rig lands in the water, you need to keep it from floating farther away from you. To temporarily hold your line, stick your index finger away from you again and grip the fishing line. Pull it back against your rod and hold it in place.</a:t>
            </a:r>
            <a:endParaRPr lang="en-US" sz="1400" dirty="0"/>
          </a:p>
        </p:txBody>
      </p:sp>
      <p:pic>
        <p:nvPicPr>
          <p:cNvPr id="5" name="Picture 4"/>
          <p:cNvPicPr>
            <a:picLocks noChangeAspect="1"/>
          </p:cNvPicPr>
          <p:nvPr/>
        </p:nvPicPr>
        <p:blipFill>
          <a:blip r:embed="rId2"/>
          <a:stretch>
            <a:fillRect/>
          </a:stretch>
        </p:blipFill>
        <p:spPr>
          <a:xfrm>
            <a:off x="3755958" y="900683"/>
            <a:ext cx="3083057" cy="2312293"/>
          </a:xfrm>
          <a:prstGeom prst="rect">
            <a:avLst/>
          </a:prstGeom>
        </p:spPr>
      </p:pic>
    </p:spTree>
    <p:extLst>
      <p:ext uri="{BB962C8B-B14F-4D97-AF65-F5344CB8AC3E}">
        <p14:creationId xmlns:p14="http://schemas.microsoft.com/office/powerpoint/2010/main" val="21094124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Rotate the reel handle if you’re unhappy with the location of your lure or bait.</a:t>
            </a:r>
            <a:r>
              <a:rPr lang="en-US" sz="1800" dirty="0"/>
              <a:t> If you threw your line out too far or want to try again, you can bring your line in by turning your reel handle clockwise. If you need to, reel it all the way back until you have 6–12 inches (15–30 cm) of line hanging off of your rod and try throwing it again. If you want to loosen the lure and let it out further, rotate the handle counterclockwise. Once you’re happy with the location of your line, you can lock the bail.</a:t>
            </a:r>
            <a:endParaRPr lang="en-US" sz="1400" dirty="0"/>
          </a:p>
        </p:txBody>
      </p:sp>
      <p:pic>
        <p:nvPicPr>
          <p:cNvPr id="5" name="Picture 4"/>
          <p:cNvPicPr>
            <a:picLocks noChangeAspect="1"/>
          </p:cNvPicPr>
          <p:nvPr/>
        </p:nvPicPr>
        <p:blipFill>
          <a:blip r:embed="rId2"/>
          <a:stretch>
            <a:fillRect/>
          </a:stretch>
        </p:blipFill>
        <p:spPr>
          <a:xfrm>
            <a:off x="3707904" y="828675"/>
            <a:ext cx="3179068" cy="2384301"/>
          </a:xfrm>
          <a:prstGeom prst="rect">
            <a:avLst/>
          </a:prstGeom>
        </p:spPr>
      </p:pic>
    </p:spTree>
    <p:extLst>
      <p:ext uri="{BB962C8B-B14F-4D97-AF65-F5344CB8AC3E}">
        <p14:creationId xmlns:p14="http://schemas.microsoft.com/office/powerpoint/2010/main" val="3623815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sz="3600" dirty="0" smtClean="0"/>
              <a:t>Keeping Safe while Fishing</a:t>
            </a:r>
            <a:endParaRPr lang="en-US" sz="3600" dirty="0"/>
          </a:p>
        </p:txBody>
      </p:sp>
      <p:sp>
        <p:nvSpPr>
          <p:cNvPr id="2" name="Content Placeholder 1"/>
          <p:cNvSpPr>
            <a:spLocks noGrp="1"/>
          </p:cNvSpPr>
          <p:nvPr>
            <p:ph idx="1"/>
          </p:nvPr>
        </p:nvSpPr>
        <p:spPr>
          <a:xfrm>
            <a:off x="1835696" y="3334942"/>
            <a:ext cx="7128321" cy="3456384"/>
          </a:xfrm>
        </p:spPr>
        <p:txBody>
          <a:bodyPr/>
          <a:lstStyle/>
          <a:p>
            <a:r>
              <a:rPr lang="en-US" sz="1800" dirty="0"/>
              <a:t>Never go fishing alone – always fish with someone else and, ideally, with two other people.</a:t>
            </a:r>
          </a:p>
          <a:p>
            <a:r>
              <a:rPr lang="en-US" sz="1800" dirty="0"/>
              <a:t>Let somebody know the location of your fishing trip, who you are going with and an approximate time you will be back. </a:t>
            </a:r>
            <a:endParaRPr lang="en-US" sz="1800" dirty="0" smtClean="0"/>
          </a:p>
          <a:p>
            <a:r>
              <a:rPr lang="en-US" sz="1800" dirty="0"/>
              <a:t>Wear a life jacket when fishing off rocks, ledges, a riverbank, wading, or a boat. A life jacket can save your life if you fall into the water, whether you are on a boat or near the water. It is extremely difficult to put on a life jacket when an emergency occurs or when you are in the water. It is safer to wear a life jacket at all times, before any emergency occurs</a:t>
            </a:r>
            <a:r>
              <a:rPr lang="en-US" sz="1800" dirty="0" smtClean="0"/>
              <a:t>.</a:t>
            </a:r>
            <a:endParaRPr lang="en-US" sz="1800" dirty="0"/>
          </a:p>
        </p:txBody>
      </p:sp>
      <p:pic>
        <p:nvPicPr>
          <p:cNvPr id="5" name="Picture 4"/>
          <p:cNvPicPr>
            <a:picLocks noChangeAspect="1"/>
          </p:cNvPicPr>
          <p:nvPr/>
        </p:nvPicPr>
        <p:blipFill>
          <a:blip r:embed="rId2"/>
          <a:stretch>
            <a:fillRect/>
          </a:stretch>
        </p:blipFill>
        <p:spPr>
          <a:xfrm>
            <a:off x="3719808" y="1172989"/>
            <a:ext cx="3226795" cy="2161953"/>
          </a:xfrm>
          <a:prstGeom prst="rect">
            <a:avLst/>
          </a:prstGeom>
        </p:spPr>
      </p:pic>
    </p:spTree>
    <p:extLst>
      <p:ext uri="{BB962C8B-B14F-4D97-AF65-F5344CB8AC3E}">
        <p14:creationId xmlns:p14="http://schemas.microsoft.com/office/powerpoint/2010/main" val="29257067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Flip the bail to the locked position to lock your line.</a:t>
            </a:r>
            <a:r>
              <a:rPr lang="en-US" sz="1800" dirty="0"/>
              <a:t> Keep your finger on top of the line near your handle and flip the bail to the locked position with your nondominant hand. To flip the bail, simply pull it to the opposite side where it was originally locked. This will keep your rig from floating away as you wait for a catch. </a:t>
            </a:r>
            <a:endParaRPr lang="en-US" sz="1800" dirty="0" smtClean="0"/>
          </a:p>
          <a:p>
            <a:pPr lvl="1"/>
            <a:r>
              <a:rPr lang="en-US" sz="1400" dirty="0" smtClean="0"/>
              <a:t>On </a:t>
            </a:r>
            <a:r>
              <a:rPr lang="en-US" sz="1400" dirty="0"/>
              <a:t>most fishing rods, you’ll hear the bail lock with a click.</a:t>
            </a:r>
          </a:p>
        </p:txBody>
      </p:sp>
      <p:pic>
        <p:nvPicPr>
          <p:cNvPr id="5" name="Picture 4"/>
          <p:cNvPicPr>
            <a:picLocks noChangeAspect="1"/>
          </p:cNvPicPr>
          <p:nvPr/>
        </p:nvPicPr>
        <p:blipFill>
          <a:blip r:embed="rId2"/>
          <a:stretch>
            <a:fillRect/>
          </a:stretch>
        </p:blipFill>
        <p:spPr>
          <a:xfrm>
            <a:off x="3743672" y="837456"/>
            <a:ext cx="3179068" cy="2384301"/>
          </a:xfrm>
          <a:prstGeom prst="rect">
            <a:avLst/>
          </a:prstGeom>
        </p:spPr>
      </p:pic>
    </p:spTree>
    <p:extLst>
      <p:ext uri="{BB962C8B-B14F-4D97-AF65-F5344CB8AC3E}">
        <p14:creationId xmlns:p14="http://schemas.microsoft.com/office/powerpoint/2010/main" val="23741852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Spinning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Hold your handle firmly and wait for a fish to bite.</a:t>
            </a:r>
            <a:r>
              <a:rPr lang="en-US" sz="1800" dirty="0"/>
              <a:t> Once your rig is in a location that you’re happy with, you can move your hand further down the handle. Adjust the line as you deem necessary. All that’s left to do is to enjoy the outdoors and wait for a catch!</a:t>
            </a:r>
            <a:endParaRPr lang="en-US" sz="1400" dirty="0"/>
          </a:p>
        </p:txBody>
      </p:sp>
      <p:pic>
        <p:nvPicPr>
          <p:cNvPr id="5" name="Picture 4"/>
          <p:cNvPicPr>
            <a:picLocks noChangeAspect="1"/>
          </p:cNvPicPr>
          <p:nvPr/>
        </p:nvPicPr>
        <p:blipFill>
          <a:blip r:embed="rId2"/>
          <a:stretch>
            <a:fillRect/>
          </a:stretch>
        </p:blipFill>
        <p:spPr>
          <a:xfrm>
            <a:off x="3743672" y="836687"/>
            <a:ext cx="3179068" cy="2384301"/>
          </a:xfrm>
          <a:prstGeom prst="rect">
            <a:avLst/>
          </a:prstGeom>
        </p:spPr>
      </p:pic>
    </p:spTree>
    <p:extLst>
      <p:ext uri="{BB962C8B-B14F-4D97-AF65-F5344CB8AC3E}">
        <p14:creationId xmlns:p14="http://schemas.microsoft.com/office/powerpoint/2010/main" val="25334877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1" y="0"/>
            <a:ext cx="6707187" cy="1143000"/>
          </a:xfrm>
        </p:spPr>
        <p:txBody>
          <a:bodyPr/>
          <a:lstStyle/>
          <a:p>
            <a:pPr algn="l"/>
            <a:r>
              <a:rPr lang="en-US" sz="3600" dirty="0" smtClean="0"/>
              <a:t>How to Use a Casting Rod</a:t>
            </a:r>
            <a:endParaRPr lang="en-US" sz="3600" dirty="0"/>
          </a:p>
        </p:txBody>
      </p:sp>
      <p:sp>
        <p:nvSpPr>
          <p:cNvPr id="3" name="Content Placeholder 2"/>
          <p:cNvSpPr>
            <a:spLocks noGrp="1"/>
          </p:cNvSpPr>
          <p:nvPr>
            <p:ph idx="1"/>
          </p:nvPr>
        </p:nvSpPr>
        <p:spPr>
          <a:xfrm>
            <a:off x="1835696" y="2924944"/>
            <a:ext cx="7078835" cy="3845024"/>
          </a:xfrm>
        </p:spPr>
        <p:txBody>
          <a:bodyPr/>
          <a:lstStyle/>
          <a:p>
            <a:r>
              <a:rPr lang="en-US" sz="1800" dirty="0"/>
              <a:t>The </a:t>
            </a:r>
            <a:r>
              <a:rPr lang="en-US" sz="1800" dirty="0" smtClean="0"/>
              <a:t>baitcasting </a:t>
            </a:r>
            <a:r>
              <a:rPr lang="en-US" sz="1800" dirty="0"/>
              <a:t>reel is </a:t>
            </a:r>
            <a:r>
              <a:rPr lang="en-US" sz="1800" dirty="0" smtClean="0"/>
              <a:t>placed </a:t>
            </a:r>
            <a:r>
              <a:rPr lang="en-US" sz="1800" dirty="0"/>
              <a:t>on top of the rod. This increases power and accuracy, thus enabling you to cast longer distances with a high accuracy.</a:t>
            </a:r>
          </a:p>
          <a:p>
            <a:r>
              <a:rPr lang="en-US" sz="1800" dirty="0"/>
              <a:t>Since the reel and fishing line is on top of the rod, bigger fish tend to bend the rod down when pulling away. This provides more control when using heavier lures or reeling in bigger fish, like bass and trout.</a:t>
            </a:r>
          </a:p>
          <a:p>
            <a:r>
              <a:rPr lang="en-US" sz="1800" dirty="0"/>
              <a:t>However, casting reels do require more skill to maneuver it correctly. For this reason, </a:t>
            </a:r>
            <a:r>
              <a:rPr lang="en-US" sz="1800" dirty="0" smtClean="0"/>
              <a:t>baitcasting </a:t>
            </a:r>
            <a:r>
              <a:rPr lang="en-US" sz="1800" dirty="0"/>
              <a:t>rods are used by experienced anglers since they can be hard to control</a:t>
            </a:r>
            <a:r>
              <a:rPr lang="en-US" sz="1800" dirty="0" smtClean="0"/>
              <a:t>.</a:t>
            </a:r>
          </a:p>
          <a:p>
            <a:r>
              <a:rPr lang="en-US" sz="1800" dirty="0"/>
              <a:t>These setups don’t do as well with very lightweight lures and baits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51538"/>
          <a:stretch/>
        </p:blipFill>
        <p:spPr>
          <a:xfrm>
            <a:off x="3407827" y="980728"/>
            <a:ext cx="3850754" cy="1787359"/>
          </a:xfrm>
          <a:prstGeom prst="rect">
            <a:avLst/>
          </a:prstGeom>
        </p:spPr>
      </p:pic>
    </p:spTree>
    <p:extLst>
      <p:ext uri="{BB962C8B-B14F-4D97-AF65-F5344CB8AC3E}">
        <p14:creationId xmlns:p14="http://schemas.microsoft.com/office/powerpoint/2010/main" val="17968190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Casting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Stand facing your intended target area.</a:t>
            </a:r>
            <a:r>
              <a:rPr lang="en-US" sz="1800" dirty="0"/>
              <a:t> Square your shoulders and hips with the part of the water where you want your lure or bait to land. Plant both feet firmly side-by-side, with your toes in line with the rest of your body. This will help ensure that your line flies true. </a:t>
            </a:r>
            <a:endParaRPr lang="en-US" sz="1800" dirty="0" smtClean="0"/>
          </a:p>
          <a:p>
            <a:pPr lvl="1"/>
            <a:r>
              <a:rPr lang="en-US" sz="1400" dirty="0" smtClean="0"/>
              <a:t>If </a:t>
            </a:r>
            <a:r>
              <a:rPr lang="en-US" sz="1400" dirty="0"/>
              <a:t>you prefer, you can stagger your stance so that your dominant-side foot is in the back, since you'll be bring your rod back over your shoulder to initiate the cast. Just make sure your foot positioning doesn't throw off your alignment.</a:t>
            </a:r>
          </a:p>
        </p:txBody>
      </p:sp>
      <p:pic>
        <p:nvPicPr>
          <p:cNvPr id="5" name="Picture 4"/>
          <p:cNvPicPr>
            <a:picLocks noChangeAspect="1"/>
          </p:cNvPicPr>
          <p:nvPr/>
        </p:nvPicPr>
        <p:blipFill>
          <a:blip r:embed="rId2"/>
          <a:stretch>
            <a:fillRect/>
          </a:stretch>
        </p:blipFill>
        <p:spPr>
          <a:xfrm>
            <a:off x="3779961" y="836712"/>
            <a:ext cx="3035052" cy="2276289"/>
          </a:xfrm>
          <a:prstGeom prst="rect">
            <a:avLst/>
          </a:prstGeom>
        </p:spPr>
      </p:pic>
    </p:spTree>
    <p:extLst>
      <p:ext uri="{BB962C8B-B14F-4D97-AF65-F5344CB8AC3E}">
        <p14:creationId xmlns:p14="http://schemas.microsoft.com/office/powerpoint/2010/main" val="10975616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Casting Rod</a:t>
            </a:r>
            <a:endParaRPr lang="en-US" sz="3600" dirty="0"/>
          </a:p>
        </p:txBody>
      </p:sp>
      <p:sp>
        <p:nvSpPr>
          <p:cNvPr id="3" name="Content Placeholder 2"/>
          <p:cNvSpPr>
            <a:spLocks noGrp="1"/>
          </p:cNvSpPr>
          <p:nvPr>
            <p:ph idx="1"/>
          </p:nvPr>
        </p:nvSpPr>
        <p:spPr>
          <a:xfrm>
            <a:off x="1992189" y="980728"/>
            <a:ext cx="6778625" cy="2913187"/>
          </a:xfrm>
        </p:spPr>
        <p:txBody>
          <a:bodyPr/>
          <a:lstStyle/>
          <a:p>
            <a:r>
              <a:rPr lang="en-US" sz="1800" b="1" dirty="0"/>
              <a:t>Adjust the reel’s drag and tension.</a:t>
            </a:r>
            <a:r>
              <a:rPr lang="en-US" sz="1800" dirty="0"/>
              <a:t> Before taking your baitcasting reel out for the first time, it’s a good idea to adjust the drag and tension settings to a level that’s comfortable for you. You can do this by turning the magnetic wheels on the backside of the rod just above the grip until you get just the right feel. That way, the line will peel effortlessly off the reel when you go to </a:t>
            </a:r>
            <a:r>
              <a:rPr lang="en-US" sz="1800" dirty="0" smtClean="0"/>
              <a:t>cast.</a:t>
            </a:r>
          </a:p>
          <a:p>
            <a:pPr lvl="1"/>
            <a:r>
              <a:rPr lang="en-US" sz="1400" dirty="0" smtClean="0"/>
              <a:t>Baitcasting </a:t>
            </a:r>
            <a:r>
              <a:rPr lang="en-US" sz="1400" dirty="0"/>
              <a:t>reels make use of a centrifugal braking system and a tension knob, which creates drag when the line is cast.</a:t>
            </a:r>
          </a:p>
          <a:p>
            <a:pPr lvl="1"/>
            <a:r>
              <a:rPr lang="en-US" sz="1400" dirty="0"/>
              <a:t>If you’ve never cast with a baitcasting rod before, set the resistance wheel to 9. A higher level of resistance will offer greater safety and control for your first few attempts. Once you've gained a little experience, a lower setting will enable you to cast effortlessly and with greater distance</a:t>
            </a:r>
            <a:r>
              <a:rPr lang="en-US" sz="1400" dirty="0" smtClean="0"/>
              <a:t>.</a:t>
            </a:r>
            <a:endParaRPr lang="en-US" sz="1400" dirty="0"/>
          </a:p>
          <a:p>
            <a:pPr lvl="1"/>
            <a:r>
              <a:rPr lang="en-US" sz="1400" dirty="0"/>
              <a:t>Baitcasting rods feature a complex design, and it can be easy to throw the settings out of balance if you’re not careful. For this reason, it’s best to have them worked on by a qualified professional.</a:t>
            </a:r>
          </a:p>
        </p:txBody>
      </p:sp>
    </p:spTree>
    <p:extLst>
      <p:ext uri="{BB962C8B-B14F-4D97-AF65-F5344CB8AC3E}">
        <p14:creationId xmlns:p14="http://schemas.microsoft.com/office/powerpoint/2010/main" val="37019624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Casting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Reel your lure in 12–15 inches (30–38 cm) from the rod tip.</a:t>
            </a:r>
            <a:r>
              <a:rPr lang="en-US" sz="1800" dirty="0"/>
              <a:t> Turn the reel crank clockwise to shorten the line and counterclockwise to lengthen it. Get your bait or lure hanging about 1 </a:t>
            </a:r>
            <a:r>
              <a:rPr lang="en-US" sz="1800" dirty="0" smtClean="0"/>
              <a:t>ft. </a:t>
            </a:r>
            <a:r>
              <a:rPr lang="en-US" sz="1800" dirty="0"/>
              <a:t>(0.30 m) from the end of the rod to ensure maximum leverage and momentum on the cast. </a:t>
            </a:r>
            <a:endParaRPr lang="en-US" sz="1400" dirty="0"/>
          </a:p>
        </p:txBody>
      </p:sp>
      <p:pic>
        <p:nvPicPr>
          <p:cNvPr id="6" name="Picture 5"/>
          <p:cNvPicPr>
            <a:picLocks noChangeAspect="1"/>
          </p:cNvPicPr>
          <p:nvPr/>
        </p:nvPicPr>
        <p:blipFill>
          <a:blip r:embed="rId2"/>
          <a:stretch>
            <a:fillRect/>
          </a:stretch>
        </p:blipFill>
        <p:spPr>
          <a:xfrm>
            <a:off x="3707953" y="819547"/>
            <a:ext cx="3179068" cy="2384301"/>
          </a:xfrm>
          <a:prstGeom prst="rect">
            <a:avLst/>
          </a:prstGeom>
        </p:spPr>
      </p:pic>
    </p:spTree>
    <p:extLst>
      <p:ext uri="{BB962C8B-B14F-4D97-AF65-F5344CB8AC3E}">
        <p14:creationId xmlns:p14="http://schemas.microsoft.com/office/powerpoint/2010/main" val="20168253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Casting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Turn the rod so the reel crank and spool are on top.</a:t>
            </a:r>
            <a:r>
              <a:rPr lang="en-US" sz="1800" dirty="0"/>
              <a:t> Positioning the reel mechanisms so that they’re facing upwards will allow you to use your wrist to get a good snap on the cast. </a:t>
            </a:r>
            <a:endParaRPr lang="en-US" sz="1400" dirty="0"/>
          </a:p>
        </p:txBody>
      </p:sp>
      <p:pic>
        <p:nvPicPr>
          <p:cNvPr id="5" name="Picture 4"/>
          <p:cNvPicPr>
            <a:picLocks noChangeAspect="1"/>
          </p:cNvPicPr>
          <p:nvPr/>
        </p:nvPicPr>
        <p:blipFill>
          <a:blip r:embed="rId2"/>
          <a:stretch>
            <a:fillRect/>
          </a:stretch>
        </p:blipFill>
        <p:spPr>
          <a:xfrm>
            <a:off x="3743672" y="828675"/>
            <a:ext cx="3179068" cy="2384301"/>
          </a:xfrm>
          <a:prstGeom prst="rect">
            <a:avLst/>
          </a:prstGeom>
        </p:spPr>
      </p:pic>
    </p:spTree>
    <p:extLst>
      <p:ext uri="{BB962C8B-B14F-4D97-AF65-F5344CB8AC3E}">
        <p14:creationId xmlns:p14="http://schemas.microsoft.com/office/powerpoint/2010/main" val="1974674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Casting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Grip the rod with your thumb resting over the reel spool.</a:t>
            </a:r>
            <a:r>
              <a:rPr lang="en-US" sz="1800" dirty="0"/>
              <a:t> Hold your thumb at a slight angle on the outer edge of the spool rather than pressing it flat against the line. This will keep you from accidentally obstructing the spool and give you more control over the flow of the line during the cast. </a:t>
            </a:r>
            <a:endParaRPr lang="en-US" sz="1800" dirty="0" smtClean="0"/>
          </a:p>
          <a:p>
            <a:pPr lvl="1"/>
            <a:r>
              <a:rPr lang="en-US" sz="1400" dirty="0" smtClean="0"/>
              <a:t>As </a:t>
            </a:r>
            <a:r>
              <a:rPr lang="en-US" sz="1400" dirty="0"/>
              <a:t>with spincasting rods, most fishermen cast and reel baitcasting rods with the same hand. If you decide to perform both actions with the same hand, you’ll need to switch your grip after you cast.</a:t>
            </a:r>
          </a:p>
        </p:txBody>
      </p:sp>
      <p:pic>
        <p:nvPicPr>
          <p:cNvPr id="5" name="Picture 4"/>
          <p:cNvPicPr>
            <a:picLocks noChangeAspect="1"/>
          </p:cNvPicPr>
          <p:nvPr/>
        </p:nvPicPr>
        <p:blipFill>
          <a:blip r:embed="rId2"/>
          <a:stretch>
            <a:fillRect/>
          </a:stretch>
        </p:blipFill>
        <p:spPr>
          <a:xfrm>
            <a:off x="3743672" y="827162"/>
            <a:ext cx="3179068" cy="2384301"/>
          </a:xfrm>
          <a:prstGeom prst="rect">
            <a:avLst/>
          </a:prstGeom>
        </p:spPr>
      </p:pic>
    </p:spTree>
    <p:extLst>
      <p:ext uri="{BB962C8B-B14F-4D97-AF65-F5344CB8AC3E}">
        <p14:creationId xmlns:p14="http://schemas.microsoft.com/office/powerpoint/2010/main" val="720592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Casting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Press the reel spool release button with the thumb of your casting hand.</a:t>
            </a:r>
            <a:r>
              <a:rPr lang="en-US" sz="1800" dirty="0"/>
              <a:t> Hitting the spool release button disengages the spool and allows it to turn freely during the cast, making longer casts possible. Once you’ve hit the reel spool release, place your thumb over the exposed spool wheel to keep the spool from </a:t>
            </a:r>
            <a:r>
              <a:rPr lang="en-US" sz="1800" dirty="0" smtClean="0"/>
              <a:t>unwinding.</a:t>
            </a:r>
            <a:endParaRPr lang="en-US" sz="1800" baseline="30000" dirty="0"/>
          </a:p>
          <a:p>
            <a:pPr lvl="1"/>
            <a:r>
              <a:rPr lang="en-US" sz="1400" dirty="0" smtClean="0"/>
              <a:t>On </a:t>
            </a:r>
            <a:r>
              <a:rPr lang="en-US" sz="1400" dirty="0"/>
              <a:t>most baitcasting reels, you’ll find a narrow button or bar on the back of the reel handle just below the reel spool that you can quickly find with your thumb.</a:t>
            </a:r>
          </a:p>
          <a:p>
            <a:pPr lvl="1"/>
            <a:r>
              <a:rPr lang="en-US" sz="1400" dirty="0"/>
              <a:t>On older models, the spool release may be located on the outer spool-side edge of the rod instead.</a:t>
            </a:r>
          </a:p>
        </p:txBody>
      </p:sp>
      <p:pic>
        <p:nvPicPr>
          <p:cNvPr id="5" name="Picture 4"/>
          <p:cNvPicPr>
            <a:picLocks noChangeAspect="1"/>
          </p:cNvPicPr>
          <p:nvPr/>
        </p:nvPicPr>
        <p:blipFill>
          <a:blip r:embed="rId2"/>
          <a:stretch>
            <a:fillRect/>
          </a:stretch>
        </p:blipFill>
        <p:spPr>
          <a:xfrm>
            <a:off x="3707904" y="828675"/>
            <a:ext cx="3179068" cy="2384301"/>
          </a:xfrm>
          <a:prstGeom prst="rect">
            <a:avLst/>
          </a:prstGeom>
        </p:spPr>
      </p:pic>
    </p:spTree>
    <p:extLst>
      <p:ext uri="{BB962C8B-B14F-4D97-AF65-F5344CB8AC3E}">
        <p14:creationId xmlns:p14="http://schemas.microsoft.com/office/powerpoint/2010/main" val="39355160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Casting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Bring your casting arm up and back toward your shoulder.</a:t>
            </a:r>
            <a:r>
              <a:rPr lang="en-US" sz="1800" dirty="0"/>
              <a:t> Raise the tip of the rod off to the side until it's pointing behind you at a slight angle. Crook your bent elbow out beside your face, like you’re about to throw a football. </a:t>
            </a:r>
            <a:endParaRPr lang="en-US" sz="1800" dirty="0" smtClean="0"/>
          </a:p>
          <a:p>
            <a:pPr lvl="1"/>
            <a:r>
              <a:rPr lang="en-US" sz="1400" dirty="0" smtClean="0"/>
              <a:t>It’s </a:t>
            </a:r>
            <a:r>
              <a:rPr lang="en-US" sz="1400" dirty="0"/>
              <a:t>not necessary to hold your elbow or rod at any precise angle. Just get it into whatever position feels most comfortable to you.</a:t>
            </a:r>
          </a:p>
          <a:p>
            <a:pPr lvl="1"/>
            <a:r>
              <a:rPr lang="en-US" sz="1400" dirty="0"/>
              <a:t>If the tip of your rod dips down to waist level or below, you're probably holding it too low. Try raising it slightly so that it sits at about shoulder height when you go to cast.</a:t>
            </a:r>
          </a:p>
        </p:txBody>
      </p:sp>
      <p:pic>
        <p:nvPicPr>
          <p:cNvPr id="5" name="Picture 4"/>
          <p:cNvPicPr>
            <a:picLocks noChangeAspect="1"/>
          </p:cNvPicPr>
          <p:nvPr/>
        </p:nvPicPr>
        <p:blipFill>
          <a:blip r:embed="rId2"/>
          <a:stretch>
            <a:fillRect/>
          </a:stretch>
        </p:blipFill>
        <p:spPr>
          <a:xfrm>
            <a:off x="3707904" y="828675"/>
            <a:ext cx="3179068" cy="2384301"/>
          </a:xfrm>
          <a:prstGeom prst="rect">
            <a:avLst/>
          </a:prstGeom>
        </p:spPr>
      </p:pic>
    </p:spTree>
    <p:extLst>
      <p:ext uri="{BB962C8B-B14F-4D97-AF65-F5344CB8AC3E}">
        <p14:creationId xmlns:p14="http://schemas.microsoft.com/office/powerpoint/2010/main" val="3647330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sz="3600" dirty="0" smtClean="0"/>
              <a:t>Keeping Safe while Fishing</a:t>
            </a:r>
            <a:endParaRPr lang="en-US" sz="3600" dirty="0"/>
          </a:p>
        </p:txBody>
      </p:sp>
      <p:sp>
        <p:nvSpPr>
          <p:cNvPr id="2" name="Content Placeholder 1"/>
          <p:cNvSpPr>
            <a:spLocks noGrp="1"/>
          </p:cNvSpPr>
          <p:nvPr>
            <p:ph idx="1"/>
          </p:nvPr>
        </p:nvSpPr>
        <p:spPr>
          <a:xfrm>
            <a:off x="1908175" y="1268760"/>
            <a:ext cx="4392017" cy="5589240"/>
          </a:xfrm>
        </p:spPr>
        <p:txBody>
          <a:bodyPr/>
          <a:lstStyle/>
          <a:p>
            <a:r>
              <a:rPr lang="en-US" sz="1800" dirty="0"/>
              <a:t>Be aware of weather conditions and seek shelter during storms.</a:t>
            </a:r>
          </a:p>
          <a:p>
            <a:r>
              <a:rPr lang="en-US" sz="1800" dirty="0"/>
              <a:t>Wear non-slip shoes and take care to avoid slipping or cutting yourself on sharp, rocky edges.</a:t>
            </a:r>
          </a:p>
          <a:p>
            <a:r>
              <a:rPr lang="en-US" sz="1800" dirty="0" smtClean="0"/>
              <a:t>Be </a:t>
            </a:r>
            <a:r>
              <a:rPr lang="en-US" sz="1800" dirty="0" err="1"/>
              <a:t>SunSmart</a:t>
            </a:r>
            <a:r>
              <a:rPr lang="en-US" sz="1800" dirty="0"/>
              <a:t>. Wear sun protective clothing, use SPF30+ (or higher) sunscreen and lip balm, wear an appropriate hat, seek shade where possible and wear sunglasses.</a:t>
            </a:r>
          </a:p>
          <a:p>
            <a:r>
              <a:rPr lang="en-US" sz="1800" dirty="0"/>
              <a:t>Take adequate drinking water</a:t>
            </a:r>
            <a:r>
              <a:rPr lang="en-US" sz="1800" dirty="0" smtClean="0"/>
              <a:t>.</a:t>
            </a:r>
          </a:p>
          <a:p>
            <a:r>
              <a:rPr lang="en-US" sz="1800" dirty="0"/>
              <a:t>Use an insect repellant that contains DEET.</a:t>
            </a:r>
          </a:p>
          <a:p>
            <a:r>
              <a:rPr lang="en-US" sz="1800" dirty="0"/>
              <a:t>Carry a first aid kit with you.</a:t>
            </a:r>
          </a:p>
          <a:p>
            <a:r>
              <a:rPr lang="en-US" sz="1800" dirty="0" smtClean="0"/>
              <a:t>Stop </a:t>
            </a:r>
            <a:r>
              <a:rPr lang="en-US" sz="1800" dirty="0"/>
              <a:t>fishing immediately if an injury occurs and seek prompt medical treatment.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1803" y="2695923"/>
            <a:ext cx="2718362" cy="181224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866" y="1259249"/>
            <a:ext cx="2718406" cy="142716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2026" y="4508164"/>
            <a:ext cx="1469128" cy="2203692"/>
          </a:xfrm>
          <a:prstGeom prst="rect">
            <a:avLst/>
          </a:prstGeom>
        </p:spPr>
      </p:pic>
    </p:spTree>
    <p:extLst>
      <p:ext uri="{BB962C8B-B14F-4D97-AF65-F5344CB8AC3E}">
        <p14:creationId xmlns:p14="http://schemas.microsoft.com/office/powerpoint/2010/main" val="18045867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Casting Rod</a:t>
            </a:r>
            <a:endParaRPr lang="en-US" sz="3600" dirty="0"/>
          </a:p>
        </p:txBody>
      </p:sp>
      <p:sp>
        <p:nvSpPr>
          <p:cNvPr id="3" name="Content Placeholder 2"/>
          <p:cNvSpPr>
            <a:spLocks noGrp="1"/>
          </p:cNvSpPr>
          <p:nvPr>
            <p:ph idx="1"/>
          </p:nvPr>
        </p:nvSpPr>
        <p:spPr>
          <a:xfrm>
            <a:off x="1908175" y="3212976"/>
            <a:ext cx="6778625" cy="2913187"/>
          </a:xfrm>
        </p:spPr>
        <p:txBody>
          <a:bodyPr/>
          <a:lstStyle/>
          <a:p>
            <a:r>
              <a:rPr lang="en-US" sz="1800" b="1" dirty="0"/>
              <a:t>Sweep the rod forward while removing your thumb from the spool wheel.</a:t>
            </a:r>
            <a:r>
              <a:rPr lang="en-US" sz="1800" dirty="0"/>
              <a:t> Reverse the path of the rod with a quick whip-like motion to initiate the cast. As you take your thumb off the spool, your bait or lure will go zooming in the direction of your target, causing the line to unwind freely. Complete the cast with your rod pointing in front of you in the 10 o’clock position. </a:t>
            </a:r>
            <a:endParaRPr lang="en-US" sz="1800" dirty="0" smtClean="0"/>
          </a:p>
          <a:p>
            <a:pPr lvl="1"/>
            <a:r>
              <a:rPr lang="en-US" sz="1400" dirty="0" smtClean="0"/>
              <a:t>Keep </a:t>
            </a:r>
            <a:r>
              <a:rPr lang="en-US" sz="1400" dirty="0"/>
              <a:t>your arm relaxed and bent through the movement.</a:t>
            </a:r>
          </a:p>
          <a:p>
            <a:pPr lvl="1"/>
            <a:r>
              <a:rPr lang="en-US" sz="1400" dirty="0"/>
              <a:t>Casting with a baitcaster is more about finesse than force. Instead of trying to throw out your bait or lure, let its own weight carry it forward effortlessly.</a:t>
            </a:r>
          </a:p>
        </p:txBody>
      </p:sp>
      <p:pic>
        <p:nvPicPr>
          <p:cNvPr id="5" name="Picture 4"/>
          <p:cNvPicPr>
            <a:picLocks noChangeAspect="1"/>
          </p:cNvPicPr>
          <p:nvPr/>
        </p:nvPicPr>
        <p:blipFill>
          <a:blip r:embed="rId2"/>
          <a:stretch>
            <a:fillRect/>
          </a:stretch>
        </p:blipFill>
        <p:spPr>
          <a:xfrm>
            <a:off x="3707953" y="848494"/>
            <a:ext cx="3179068" cy="2384301"/>
          </a:xfrm>
          <a:prstGeom prst="rect">
            <a:avLst/>
          </a:prstGeom>
        </p:spPr>
      </p:pic>
    </p:spTree>
    <p:extLst>
      <p:ext uri="{BB962C8B-B14F-4D97-AF65-F5344CB8AC3E}">
        <p14:creationId xmlns:p14="http://schemas.microsoft.com/office/powerpoint/2010/main" val="7567539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pPr algn="l"/>
            <a:r>
              <a:rPr lang="en-US" sz="3600" dirty="0" smtClean="0"/>
              <a:t>How to Use a Casting Rod</a:t>
            </a:r>
            <a:endParaRPr lang="en-US" sz="3600" dirty="0"/>
          </a:p>
        </p:txBody>
      </p:sp>
      <p:sp>
        <p:nvSpPr>
          <p:cNvPr id="3" name="Content Placeholder 2"/>
          <p:cNvSpPr>
            <a:spLocks noGrp="1"/>
          </p:cNvSpPr>
          <p:nvPr>
            <p:ph idx="1"/>
          </p:nvPr>
        </p:nvSpPr>
        <p:spPr>
          <a:xfrm>
            <a:off x="1908175" y="3004989"/>
            <a:ext cx="6778625" cy="3808387"/>
          </a:xfrm>
        </p:spPr>
        <p:txBody>
          <a:bodyPr/>
          <a:lstStyle/>
          <a:p>
            <a:r>
              <a:rPr lang="en-US" sz="1800" b="1" dirty="0"/>
              <a:t>Brake the reel spool with your thumb just before it reaches the water.</a:t>
            </a:r>
            <a:r>
              <a:rPr lang="en-US" sz="1800" dirty="0"/>
              <a:t> Press your thumb lightly against the spinning spool to “feather” the line, or slow it down smoothly and gradually. Try to make sure it has stopped turning completely before it touches down in your target </a:t>
            </a:r>
            <a:r>
              <a:rPr lang="en-US" sz="1800" dirty="0" smtClean="0"/>
              <a:t>area.</a:t>
            </a:r>
          </a:p>
          <a:p>
            <a:pPr lvl="1"/>
            <a:r>
              <a:rPr lang="en-US" sz="1400" dirty="0" smtClean="0"/>
              <a:t>Another </a:t>
            </a:r>
            <a:r>
              <a:rPr lang="en-US" sz="1400" dirty="0"/>
              <a:t>reason most anglers use their dominant hand to cast a baitcasting rod is that it gives them more control over the reel spool wheel.</a:t>
            </a:r>
          </a:p>
          <a:p>
            <a:pPr lvl="1"/>
            <a:r>
              <a:rPr lang="en-US" sz="1400" dirty="0"/>
              <a:t>If you don’t brake your line, it will continue unraveling after your bait hits the water. This can result in a tangle of overrun line (sometimes known as a “bird’s nest”), which you’ll have to straighten out before you can retrieve your lure.</a:t>
            </a:r>
          </a:p>
          <a:p>
            <a:pPr lvl="1"/>
            <a:r>
              <a:rPr lang="en-US" sz="1400" dirty="0"/>
              <a:t>Go ahead and move the rod over to your opposite hand if you want to reel your line in with the same hand you cast with.</a:t>
            </a:r>
          </a:p>
        </p:txBody>
      </p:sp>
      <p:pic>
        <p:nvPicPr>
          <p:cNvPr id="5" name="Picture 4"/>
          <p:cNvPicPr>
            <a:picLocks noChangeAspect="1"/>
          </p:cNvPicPr>
          <p:nvPr/>
        </p:nvPicPr>
        <p:blipFill>
          <a:blip r:embed="rId2"/>
          <a:stretch>
            <a:fillRect/>
          </a:stretch>
        </p:blipFill>
        <p:spPr>
          <a:xfrm>
            <a:off x="3851920" y="836712"/>
            <a:ext cx="2891036" cy="2168277"/>
          </a:xfrm>
          <a:prstGeom prst="rect">
            <a:avLst/>
          </a:prstGeom>
        </p:spPr>
      </p:pic>
    </p:spTree>
    <p:extLst>
      <p:ext uri="{BB962C8B-B14F-4D97-AF65-F5344CB8AC3E}">
        <p14:creationId xmlns:p14="http://schemas.microsoft.com/office/powerpoint/2010/main" val="23021676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Requirement 4</a:t>
            </a:r>
            <a:endParaRPr lang="en-US" dirty="0">
              <a:latin typeface="HelveticaNeueLT Pro 33 ThEx" pitchFamily="34" charset="0"/>
            </a:endParaRPr>
          </a:p>
        </p:txBody>
      </p:sp>
      <p:sp>
        <p:nvSpPr>
          <p:cNvPr id="195587" name="Rectangle 3"/>
          <p:cNvSpPr>
            <a:spLocks noGrp="1" noChangeArrowheads="1"/>
          </p:cNvSpPr>
          <p:nvPr>
            <p:ph type="body" idx="1"/>
          </p:nvPr>
        </p:nvSpPr>
        <p:spPr/>
        <p:txBody>
          <a:bodyPr/>
          <a:lstStyle/>
          <a:p>
            <a:pPr marL="457200" indent="-457200">
              <a:buFont typeface="+mj-lt"/>
              <a:buAutoNum type="arabicPeriod" startAt="4"/>
            </a:pPr>
            <a:r>
              <a:rPr lang="en-US" sz="2000" dirty="0"/>
              <a:t>Demonstrate how to tie the following knots: improved clinch knot, Palomar knot, uni knot, uni to uni knot, and arbor knot. Explain how and when each knot is used.</a:t>
            </a:r>
          </a:p>
          <a:p>
            <a:endParaRPr lang="en-US" dirty="0">
              <a:latin typeface="HelveticaNeueLT Pro 33 ThEx"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79413"/>
            <a:ext cx="914400" cy="933450"/>
          </a:xfrm>
          <a:prstGeom prst="rect">
            <a:avLst/>
          </a:prstGeom>
        </p:spPr>
      </p:pic>
    </p:spTree>
    <p:extLst>
      <p:ext uri="{BB962C8B-B14F-4D97-AF65-F5344CB8AC3E}">
        <p14:creationId xmlns:p14="http://schemas.microsoft.com/office/powerpoint/2010/main" val="32714629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3808" y="332656"/>
            <a:ext cx="5317325" cy="4536504"/>
          </a:xfrm>
        </p:spPr>
      </p:pic>
      <p:sp>
        <p:nvSpPr>
          <p:cNvPr id="3" name="Rectangle 2"/>
          <p:cNvSpPr/>
          <p:nvPr/>
        </p:nvSpPr>
        <p:spPr>
          <a:xfrm>
            <a:off x="1979612" y="5103818"/>
            <a:ext cx="6984876" cy="1200329"/>
          </a:xfrm>
          <a:prstGeom prst="rect">
            <a:avLst/>
          </a:prstGeom>
        </p:spPr>
        <p:txBody>
          <a:bodyPr wrap="square">
            <a:spAutoFit/>
          </a:bodyPr>
          <a:lstStyle/>
          <a:p>
            <a:r>
              <a:rPr lang="en-US" b="0" dirty="0">
                <a:latin typeface="+mn-lt"/>
              </a:rPr>
              <a:t>The improved clinch </a:t>
            </a:r>
            <a:r>
              <a:rPr lang="en-US" b="0" dirty="0" smtClean="0">
                <a:latin typeface="+mn-lt"/>
              </a:rPr>
              <a:t>knot is </a:t>
            </a:r>
            <a:r>
              <a:rPr lang="en-US" b="0" dirty="0">
                <a:latin typeface="+mn-lt"/>
              </a:rPr>
              <a:t>used for securing a fishing line to the fishing lure, but can also affix fishing line to a swivel, clip, or artificial fly. This is a common knot used by anglers because of its simple tie and strong hold.</a:t>
            </a:r>
          </a:p>
        </p:txBody>
      </p:sp>
    </p:spTree>
    <p:extLst>
      <p:ext uri="{BB962C8B-B14F-4D97-AF65-F5344CB8AC3E}">
        <p14:creationId xmlns:p14="http://schemas.microsoft.com/office/powerpoint/2010/main" val="21830338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1760" y="188640"/>
            <a:ext cx="6080828" cy="4248472"/>
          </a:xfrm>
        </p:spPr>
      </p:pic>
      <p:sp>
        <p:nvSpPr>
          <p:cNvPr id="3" name="Rectangle 2"/>
          <p:cNvSpPr/>
          <p:nvPr/>
        </p:nvSpPr>
        <p:spPr>
          <a:xfrm>
            <a:off x="2251724" y="4725144"/>
            <a:ext cx="6400899" cy="1477328"/>
          </a:xfrm>
          <a:prstGeom prst="rect">
            <a:avLst/>
          </a:prstGeom>
        </p:spPr>
        <p:txBody>
          <a:bodyPr wrap="square">
            <a:spAutoFit/>
          </a:bodyPr>
          <a:lstStyle/>
          <a:p>
            <a:r>
              <a:rPr lang="en-US" b="0" dirty="0">
                <a:latin typeface="+mn-lt"/>
              </a:rPr>
              <a:t>The Palomar Knot is a simple knot for attaching a line to a hook, or a fly to a leader or tippet. It is regarded as one of the strongest and most reliable fishing knots</a:t>
            </a:r>
            <a:r>
              <a:rPr lang="en-US" b="0" dirty="0" smtClean="0">
                <a:latin typeface="+mn-lt"/>
              </a:rPr>
              <a:t>. The </a:t>
            </a:r>
            <a:r>
              <a:rPr lang="en-US" b="0" dirty="0">
                <a:latin typeface="+mn-lt"/>
              </a:rPr>
              <a:t>Palomar Knot is recommended for use with braided lines. </a:t>
            </a:r>
          </a:p>
        </p:txBody>
      </p:sp>
    </p:spTree>
    <p:extLst>
      <p:ext uri="{BB962C8B-B14F-4D97-AF65-F5344CB8AC3E}">
        <p14:creationId xmlns:p14="http://schemas.microsoft.com/office/powerpoint/2010/main" val="20536299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1760" y="260648"/>
            <a:ext cx="5688632" cy="4785562"/>
          </a:xfrm>
        </p:spPr>
      </p:pic>
      <p:sp>
        <p:nvSpPr>
          <p:cNvPr id="3" name="Rectangle 2"/>
          <p:cNvSpPr/>
          <p:nvPr/>
        </p:nvSpPr>
        <p:spPr>
          <a:xfrm>
            <a:off x="2024844" y="5229200"/>
            <a:ext cx="6462464" cy="1200329"/>
          </a:xfrm>
          <a:prstGeom prst="rect">
            <a:avLst/>
          </a:prstGeom>
        </p:spPr>
        <p:txBody>
          <a:bodyPr wrap="square">
            <a:spAutoFit/>
          </a:bodyPr>
          <a:lstStyle/>
          <a:p>
            <a:r>
              <a:rPr lang="en-US" b="0" dirty="0">
                <a:latin typeface="+mn-lt"/>
              </a:rPr>
              <a:t>The uni knot is a multi purpose fishing knot that can be used for attaching the fishing line to the arbor of a reel, for joining lines, and for attaching lures, snaps, and swivels.</a:t>
            </a:r>
          </a:p>
        </p:txBody>
      </p:sp>
    </p:spTree>
    <p:extLst>
      <p:ext uri="{BB962C8B-B14F-4D97-AF65-F5344CB8AC3E}">
        <p14:creationId xmlns:p14="http://schemas.microsoft.com/office/powerpoint/2010/main" val="42457346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8897" y="260648"/>
            <a:ext cx="6519643" cy="4824536"/>
          </a:xfrm>
        </p:spPr>
      </p:pic>
      <p:sp>
        <p:nvSpPr>
          <p:cNvPr id="3" name="Rectangle 2"/>
          <p:cNvSpPr/>
          <p:nvPr/>
        </p:nvSpPr>
        <p:spPr>
          <a:xfrm>
            <a:off x="2258896" y="5229200"/>
            <a:ext cx="6633583" cy="646331"/>
          </a:xfrm>
          <a:prstGeom prst="rect">
            <a:avLst/>
          </a:prstGeom>
        </p:spPr>
        <p:txBody>
          <a:bodyPr wrap="square">
            <a:spAutoFit/>
          </a:bodyPr>
          <a:lstStyle/>
          <a:p>
            <a:r>
              <a:rPr lang="en-US" b="0" dirty="0">
                <a:latin typeface="+mn-lt"/>
              </a:rPr>
              <a:t>This </a:t>
            </a:r>
            <a:r>
              <a:rPr lang="en-US" b="0" i="1" dirty="0">
                <a:latin typeface="+mn-lt"/>
              </a:rPr>
              <a:t>knot</a:t>
            </a:r>
            <a:r>
              <a:rPr lang="en-US" b="0" dirty="0">
                <a:latin typeface="+mn-lt"/>
              </a:rPr>
              <a:t> is </a:t>
            </a:r>
            <a:r>
              <a:rPr lang="en-US" b="0" i="1" dirty="0">
                <a:latin typeface="+mn-lt"/>
              </a:rPr>
              <a:t>used</a:t>
            </a:r>
            <a:r>
              <a:rPr lang="en-US" b="0" dirty="0">
                <a:latin typeface="+mn-lt"/>
              </a:rPr>
              <a:t> by anglers in both salt and fresh water for joining lines of similar or different strengths.</a:t>
            </a:r>
          </a:p>
        </p:txBody>
      </p:sp>
    </p:spTree>
    <p:extLst>
      <p:ext uri="{BB962C8B-B14F-4D97-AF65-F5344CB8AC3E}">
        <p14:creationId xmlns:p14="http://schemas.microsoft.com/office/powerpoint/2010/main" val="1133942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3210" y="260648"/>
            <a:ext cx="4968552" cy="5136242"/>
          </a:xfrm>
        </p:spPr>
      </p:pic>
      <p:sp>
        <p:nvSpPr>
          <p:cNvPr id="3" name="Rectangle 2"/>
          <p:cNvSpPr/>
          <p:nvPr/>
        </p:nvSpPr>
        <p:spPr>
          <a:xfrm>
            <a:off x="2114946" y="5589240"/>
            <a:ext cx="6365080" cy="646331"/>
          </a:xfrm>
          <a:prstGeom prst="rect">
            <a:avLst/>
          </a:prstGeom>
        </p:spPr>
        <p:txBody>
          <a:bodyPr wrap="square">
            <a:spAutoFit/>
          </a:bodyPr>
          <a:lstStyle/>
          <a:p>
            <a:r>
              <a:rPr lang="en-US" b="0" dirty="0">
                <a:latin typeface="+mn-lt"/>
              </a:rPr>
              <a:t>The Arbor Knot is used to attach the fishing line to the “Arbor” or “Spool Center”.</a:t>
            </a:r>
          </a:p>
        </p:txBody>
      </p:sp>
    </p:spTree>
    <p:extLst>
      <p:ext uri="{BB962C8B-B14F-4D97-AF65-F5344CB8AC3E}">
        <p14:creationId xmlns:p14="http://schemas.microsoft.com/office/powerpoint/2010/main" val="9496162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Requirement 5</a:t>
            </a:r>
            <a:endParaRPr lang="en-US" dirty="0">
              <a:latin typeface="HelveticaNeueLT Pro 33 ThEx" pitchFamily="34" charset="0"/>
            </a:endParaRPr>
          </a:p>
        </p:txBody>
      </p:sp>
      <p:sp>
        <p:nvSpPr>
          <p:cNvPr id="195587" name="Rectangle 3"/>
          <p:cNvSpPr>
            <a:spLocks noGrp="1" noChangeArrowheads="1"/>
          </p:cNvSpPr>
          <p:nvPr>
            <p:ph type="body" idx="1"/>
          </p:nvPr>
        </p:nvSpPr>
        <p:spPr/>
        <p:txBody>
          <a:bodyPr/>
          <a:lstStyle/>
          <a:p>
            <a:pPr marL="457200" indent="-457200">
              <a:buFont typeface="+mj-lt"/>
              <a:buAutoNum type="arabicPeriod" startAt="5"/>
            </a:pPr>
            <a:r>
              <a:rPr lang="en-US" sz="2000" dirty="0"/>
              <a:t>Name and identify five basic artificial lures and five natural baits and explain how to fish with them. Explain why bait fish are not to be released.</a:t>
            </a:r>
          </a:p>
          <a:p>
            <a:endParaRPr lang="en-US" dirty="0">
              <a:latin typeface="HelveticaNeueLT Pro 33 ThEx"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79413"/>
            <a:ext cx="914400" cy="933450"/>
          </a:xfrm>
          <a:prstGeom prst="rect">
            <a:avLst/>
          </a:prstGeom>
        </p:spPr>
      </p:pic>
    </p:spTree>
    <p:extLst>
      <p:ext uri="{BB962C8B-B14F-4D97-AF65-F5344CB8AC3E}">
        <p14:creationId xmlns:p14="http://schemas.microsoft.com/office/powerpoint/2010/main" val="42048467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HelveticaNeueLT Pro 33 ThEx" pitchFamily="34" charset="0"/>
              </a:rPr>
              <a:t>Rattlebaits</a:t>
            </a:r>
            <a:endParaRPr lang="en-US" dirty="0"/>
          </a:p>
        </p:txBody>
      </p:sp>
      <p:sp>
        <p:nvSpPr>
          <p:cNvPr id="3" name="Content Placeholder 2"/>
          <p:cNvSpPr>
            <a:spLocks noGrp="1"/>
          </p:cNvSpPr>
          <p:nvPr>
            <p:ph idx="1"/>
          </p:nvPr>
        </p:nvSpPr>
        <p:spPr>
          <a:xfrm>
            <a:off x="1908175" y="1600200"/>
            <a:ext cx="3815953" cy="4525963"/>
          </a:xfrm>
        </p:spPr>
        <p:txBody>
          <a:bodyPr/>
          <a:lstStyle/>
          <a:p>
            <a:r>
              <a:rPr lang="en-US" sz="1600" dirty="0"/>
              <a:t>The shad-shaped, noise-producing (rattling) Rat-L-Trap crankbait features a combination of sound and action attractive to a variety of predatory fish.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4128" y="1387947"/>
            <a:ext cx="3145532" cy="1950230"/>
          </a:xfrm>
          <a:prstGeom prst="rect">
            <a:avLst/>
          </a:prstGeom>
        </p:spPr>
      </p:pic>
    </p:spTree>
    <p:extLst>
      <p:ext uri="{BB962C8B-B14F-4D97-AF65-F5344CB8AC3E}">
        <p14:creationId xmlns:p14="http://schemas.microsoft.com/office/powerpoint/2010/main" val="7223659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Requirement 1b</a:t>
            </a:r>
            <a:endParaRPr lang="en-US" dirty="0">
              <a:latin typeface="HelveticaNeueLT Pro 33 ThEx" pitchFamily="34" charset="0"/>
            </a:endParaRPr>
          </a:p>
        </p:txBody>
      </p:sp>
      <p:sp>
        <p:nvSpPr>
          <p:cNvPr id="195587" name="Rectangle 3"/>
          <p:cNvSpPr>
            <a:spLocks noGrp="1" noChangeArrowheads="1"/>
          </p:cNvSpPr>
          <p:nvPr>
            <p:ph type="body" idx="1"/>
          </p:nvPr>
        </p:nvSpPr>
        <p:spPr/>
        <p:txBody>
          <a:bodyPr/>
          <a:lstStyle/>
          <a:p>
            <a:pPr>
              <a:buFont typeface="+mj-lt"/>
              <a:buAutoNum type="arabicPeriod"/>
            </a:pPr>
            <a:r>
              <a:rPr lang="en-US" sz="2000" dirty="0"/>
              <a:t>Do the following:</a:t>
            </a:r>
          </a:p>
          <a:p>
            <a:pPr marL="800100" lvl="1" indent="-342900">
              <a:buFont typeface="+mj-lt"/>
              <a:buAutoNum type="alphaLcPeriod" startAt="2"/>
            </a:pPr>
            <a:r>
              <a:rPr lang="en-US" sz="1600" dirty="0" smtClean="0"/>
              <a:t>Discuss </a:t>
            </a:r>
            <a:r>
              <a:rPr lang="en-US" sz="1600" dirty="0"/>
              <a:t>the prevention of and treatment for the following health concerns that could occur while fishing, including cuts, scratches, puncture wounds, insect bites, hypothermia, dehydration, heat exhaustion, heatstroke, and sunburn</a:t>
            </a:r>
            <a:r>
              <a:rPr lang="en-US" sz="1600" dirty="0" smtClean="0"/>
              <a:t>.</a:t>
            </a: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79413"/>
            <a:ext cx="914400" cy="933450"/>
          </a:xfrm>
          <a:prstGeom prst="rect">
            <a:avLst/>
          </a:prstGeom>
        </p:spPr>
      </p:pic>
    </p:spTree>
    <p:extLst>
      <p:ext uri="{BB962C8B-B14F-4D97-AF65-F5344CB8AC3E}">
        <p14:creationId xmlns:p14="http://schemas.microsoft.com/office/powerpoint/2010/main" val="8144910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HelveticaNeueLT Pro 33 ThEx" pitchFamily="34" charset="0"/>
              </a:rPr>
              <a:t>Plastic Worms</a:t>
            </a:r>
            <a:endParaRPr lang="en-US" dirty="0"/>
          </a:p>
        </p:txBody>
      </p:sp>
      <p:sp>
        <p:nvSpPr>
          <p:cNvPr id="3" name="Content Placeholder 2"/>
          <p:cNvSpPr>
            <a:spLocks noGrp="1"/>
          </p:cNvSpPr>
          <p:nvPr>
            <p:ph idx="1"/>
          </p:nvPr>
        </p:nvSpPr>
        <p:spPr>
          <a:xfrm>
            <a:off x="1908175" y="3861048"/>
            <a:ext cx="6778625" cy="2697163"/>
          </a:xfrm>
        </p:spPr>
        <p:txBody>
          <a:bodyPr/>
          <a:lstStyle/>
          <a:p>
            <a:r>
              <a:rPr lang="en-US" sz="1600" b="1" dirty="0"/>
              <a:t>Plastic Worms. </a:t>
            </a:r>
            <a:r>
              <a:rPr lang="en-US" sz="1600" dirty="0"/>
              <a:t>Made of soft, pliable plastic, these </a:t>
            </a:r>
            <a:r>
              <a:rPr lang="en-US" sz="1600" dirty="0" smtClean="0"/>
              <a:t>artificial baits </a:t>
            </a:r>
            <a:r>
              <a:rPr lang="en-US" sz="1600" dirty="0"/>
              <a:t>can be made to swim, wiggle, and dance underwater </a:t>
            </a:r>
            <a:r>
              <a:rPr lang="en-US" sz="1600" dirty="0" smtClean="0"/>
              <a:t>with an </a:t>
            </a:r>
            <a:r>
              <a:rPr lang="en-US" sz="1600" dirty="0"/>
              <a:t>action fish cannot seem to resist. Four good ways to </a:t>
            </a:r>
            <a:r>
              <a:rPr lang="en-US" sz="1600" dirty="0" smtClean="0"/>
              <a:t>use plastic </a:t>
            </a:r>
            <a:r>
              <a:rPr lang="en-US" sz="1600" dirty="0"/>
              <a:t>worms are worm-and-jig with an artificial night </a:t>
            </a:r>
            <a:r>
              <a:rPr lang="en-US" sz="1600" dirty="0" smtClean="0"/>
              <a:t>crawler trailing </a:t>
            </a:r>
            <a:r>
              <a:rPr lang="en-US" sz="1600" dirty="0"/>
              <a:t>out behind a bare hook; a plastic worm impaled on </a:t>
            </a:r>
            <a:r>
              <a:rPr lang="en-US" sz="1600" dirty="0" smtClean="0"/>
              <a:t>the hook </a:t>
            </a:r>
            <a:r>
              <a:rPr lang="en-US" sz="1600" dirty="0"/>
              <a:t>of a regular bucktail hair jig; a Texas rig, which uses </a:t>
            </a:r>
            <a:r>
              <a:rPr lang="en-US" sz="1600" dirty="0" smtClean="0"/>
              <a:t>a sliding </a:t>
            </a:r>
            <a:r>
              <a:rPr lang="en-US" sz="1600" dirty="0"/>
              <a:t>sinker with the hook stuck through the head of </a:t>
            </a:r>
            <a:r>
              <a:rPr lang="en-US" sz="1600" dirty="0" smtClean="0"/>
              <a:t>the worm </a:t>
            </a:r>
            <a:r>
              <a:rPr lang="en-US" sz="1600" dirty="0"/>
              <a:t>and the point buried back in the worm body; and </a:t>
            </a:r>
            <a:r>
              <a:rPr lang="en-US" sz="1600" dirty="0" smtClean="0"/>
              <a:t>a plastic </a:t>
            </a:r>
            <a:r>
              <a:rPr lang="en-US" sz="1600" dirty="0"/>
              <a:t>worm on a weedless hook with a split shot </a:t>
            </a:r>
            <a:r>
              <a:rPr lang="en-US" sz="1600" dirty="0" smtClean="0"/>
              <a:t>clipped on </a:t>
            </a:r>
            <a:r>
              <a:rPr lang="en-US" sz="1600" dirty="0"/>
              <a:t>the line for casting weight.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151" y="1268760"/>
            <a:ext cx="3988110" cy="2366279"/>
          </a:xfrm>
          <a:prstGeom prst="rect">
            <a:avLst/>
          </a:prstGeom>
        </p:spPr>
      </p:pic>
    </p:spTree>
    <p:extLst>
      <p:ext uri="{BB962C8B-B14F-4D97-AF65-F5344CB8AC3E}">
        <p14:creationId xmlns:p14="http://schemas.microsoft.com/office/powerpoint/2010/main" val="46738659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HelveticaNeueLT Pro 33 ThEx" pitchFamily="34" charset="0"/>
              </a:rPr>
              <a:t>Spinnerbaits</a:t>
            </a:r>
            <a:endParaRPr lang="en-US" dirty="0"/>
          </a:p>
        </p:txBody>
      </p:sp>
      <p:sp>
        <p:nvSpPr>
          <p:cNvPr id="3" name="Content Placeholder 2"/>
          <p:cNvSpPr>
            <a:spLocks noGrp="1"/>
          </p:cNvSpPr>
          <p:nvPr>
            <p:ph idx="1"/>
          </p:nvPr>
        </p:nvSpPr>
        <p:spPr>
          <a:xfrm>
            <a:off x="1835696" y="3501008"/>
            <a:ext cx="6778625" cy="3273227"/>
          </a:xfrm>
        </p:spPr>
        <p:txBody>
          <a:bodyPr/>
          <a:lstStyle/>
          <a:p>
            <a:r>
              <a:rPr lang="en-US" sz="1600" b="1" dirty="0"/>
              <a:t>Spinners. </a:t>
            </a:r>
            <a:r>
              <a:rPr lang="en-US" sz="1600" dirty="0"/>
              <a:t>A spinner is made by hammering a </a:t>
            </a:r>
            <a:r>
              <a:rPr lang="en-US" sz="1600" dirty="0" smtClean="0"/>
              <a:t>piece of </a:t>
            </a:r>
            <a:r>
              <a:rPr lang="en-US" sz="1600" dirty="0"/>
              <a:t>metal very thin, drilling a hole in one end, </a:t>
            </a:r>
            <a:r>
              <a:rPr lang="en-US" sz="1600" dirty="0" smtClean="0"/>
              <a:t>and mounting </a:t>
            </a:r>
            <a:r>
              <a:rPr lang="en-US" sz="1600" dirty="0"/>
              <a:t>it on a strip of wire. The metal </a:t>
            </a:r>
            <a:r>
              <a:rPr lang="en-US" sz="1600" dirty="0" smtClean="0"/>
              <a:t>blade spins </a:t>
            </a:r>
            <a:r>
              <a:rPr lang="en-US" sz="1600" dirty="0"/>
              <a:t>around the wire shaft, glinting like </a:t>
            </a:r>
            <a:r>
              <a:rPr lang="en-US" sz="1600" dirty="0" smtClean="0"/>
              <a:t>a live </a:t>
            </a:r>
            <a:r>
              <a:rPr lang="en-US" sz="1600" dirty="0"/>
              <a:t>minnow swimming in the sunlight.</a:t>
            </a:r>
          </a:p>
          <a:p>
            <a:r>
              <a:rPr lang="en-US" sz="1600" dirty="0"/>
              <a:t>Spinners may be rigged with </a:t>
            </a:r>
            <a:r>
              <a:rPr lang="en-US" sz="1600" dirty="0" smtClean="0"/>
              <a:t>hair flies</a:t>
            </a:r>
            <a:r>
              <a:rPr lang="en-US" sz="1600" dirty="0"/>
              <a:t>, feather streamers, or live bait.</a:t>
            </a:r>
          </a:p>
          <a:p>
            <a:r>
              <a:rPr lang="en-US" sz="1600" dirty="0"/>
              <a:t>Sometimes they are used alone with </a:t>
            </a:r>
            <a:r>
              <a:rPr lang="en-US" sz="1600" dirty="0" smtClean="0"/>
              <a:t>the blade </a:t>
            </a:r>
            <a:r>
              <a:rPr lang="en-US" sz="1600" dirty="0"/>
              <a:t>and hook. Most spinners </a:t>
            </a:r>
            <a:r>
              <a:rPr lang="en-US" sz="1600" dirty="0" smtClean="0"/>
              <a:t>work best </a:t>
            </a:r>
            <a:r>
              <a:rPr lang="en-US" sz="1600" dirty="0"/>
              <a:t>if retrieved slowly, just fast </a:t>
            </a:r>
            <a:r>
              <a:rPr lang="en-US" sz="1600" dirty="0" smtClean="0"/>
              <a:t>enough for </a:t>
            </a:r>
            <a:r>
              <a:rPr lang="en-US" sz="1600" dirty="0"/>
              <a:t>the blade to revolve without </a:t>
            </a:r>
            <a:r>
              <a:rPr lang="en-US" sz="1600" dirty="0" smtClean="0"/>
              <a:t>being a </a:t>
            </a:r>
            <a:r>
              <a:rPr lang="en-US" sz="1600" dirty="0"/>
              <a:t>blur. </a:t>
            </a:r>
            <a:endParaRPr lang="en-US" sz="1600" dirty="0" smtClean="0"/>
          </a:p>
          <a:p>
            <a:r>
              <a:rPr lang="en-US" sz="1600" dirty="0" smtClean="0"/>
              <a:t>Spinners </a:t>
            </a:r>
            <a:r>
              <a:rPr lang="en-US" sz="1600" dirty="0"/>
              <a:t>are sometimes </a:t>
            </a:r>
            <a:r>
              <a:rPr lang="en-US" sz="1600" dirty="0" smtClean="0"/>
              <a:t>rigged with </a:t>
            </a:r>
            <a:r>
              <a:rPr lang="en-US" sz="1600" dirty="0"/>
              <a:t>jigs for deep fishing. These </a:t>
            </a:r>
            <a:r>
              <a:rPr lang="en-US" sz="1600" dirty="0" smtClean="0"/>
              <a:t>might have </a:t>
            </a:r>
            <a:r>
              <a:rPr lang="en-US" sz="1600" dirty="0"/>
              <a:t>snaps that can be clipped to </a:t>
            </a:r>
            <a:r>
              <a:rPr lang="en-US" sz="1600" dirty="0" smtClean="0"/>
              <a:t>the eye </a:t>
            </a:r>
            <a:r>
              <a:rPr lang="en-US" sz="1600" dirty="0"/>
              <a:t>of the jig.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864" y="1268760"/>
            <a:ext cx="3851920" cy="2184995"/>
          </a:xfrm>
          <a:prstGeom prst="rect">
            <a:avLst/>
          </a:prstGeom>
        </p:spPr>
      </p:pic>
    </p:spTree>
    <p:extLst>
      <p:ext uri="{BB962C8B-B14F-4D97-AF65-F5344CB8AC3E}">
        <p14:creationId xmlns:p14="http://schemas.microsoft.com/office/powerpoint/2010/main" val="27509109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HelveticaNeueLT Pro 33 ThEx" pitchFamily="34" charset="0"/>
              </a:rPr>
              <a:t>Jigs</a:t>
            </a:r>
            <a:endParaRPr lang="en-US" dirty="0"/>
          </a:p>
        </p:txBody>
      </p:sp>
      <p:sp>
        <p:nvSpPr>
          <p:cNvPr id="3" name="Content Placeholder 2"/>
          <p:cNvSpPr>
            <a:spLocks noGrp="1"/>
          </p:cNvSpPr>
          <p:nvPr>
            <p:ph idx="1"/>
          </p:nvPr>
        </p:nvSpPr>
        <p:spPr>
          <a:xfrm>
            <a:off x="1908175" y="1268760"/>
            <a:ext cx="4464025" cy="5328592"/>
          </a:xfrm>
        </p:spPr>
        <p:txBody>
          <a:bodyPr/>
          <a:lstStyle/>
          <a:p>
            <a:r>
              <a:rPr lang="en-US" sz="1600" b="1" dirty="0"/>
              <a:t>Jigs. </a:t>
            </a:r>
            <a:r>
              <a:rPr lang="en-US" sz="1600" dirty="0"/>
              <a:t>Hooks with lead weights molded into the </a:t>
            </a:r>
            <a:r>
              <a:rPr lang="en-US" sz="1600" dirty="0" smtClean="0"/>
              <a:t>head—called leadheads </a:t>
            </a:r>
            <a:r>
              <a:rPr lang="en-US" sz="1600" dirty="0"/>
              <a:t>or jigs—are the basis for a whole range of </a:t>
            </a:r>
            <a:r>
              <a:rPr lang="en-US" sz="1600" dirty="0" smtClean="0"/>
              <a:t>popular artificial </a:t>
            </a:r>
            <a:r>
              <a:rPr lang="en-US" sz="1600" dirty="0"/>
              <a:t>lures. The advantage is in having a single-hook </a:t>
            </a:r>
            <a:r>
              <a:rPr lang="en-US" sz="1600" dirty="0" smtClean="0"/>
              <a:t>lure that </a:t>
            </a:r>
            <a:r>
              <a:rPr lang="en-US" sz="1600" dirty="0"/>
              <a:t>is compact but that can carry enough weight to be </a:t>
            </a:r>
            <a:r>
              <a:rPr lang="en-US" sz="1600" dirty="0" smtClean="0"/>
              <a:t>easily cast </a:t>
            </a:r>
            <a:r>
              <a:rPr lang="en-US" sz="1600" dirty="0"/>
              <a:t>by a bait rod or spin rod. Jigs also are adaptable to a </a:t>
            </a:r>
            <a:r>
              <a:rPr lang="en-US" sz="1600" dirty="0" smtClean="0"/>
              <a:t>variety of </a:t>
            </a:r>
            <a:r>
              <a:rPr lang="en-US" sz="1600" dirty="0"/>
              <a:t>styles that allow them to imitate food that fish </a:t>
            </a:r>
            <a:r>
              <a:rPr lang="en-US" sz="1600" dirty="0" smtClean="0"/>
              <a:t>recognize. Among </a:t>
            </a:r>
            <a:r>
              <a:rPr lang="en-US" sz="1600" dirty="0"/>
              <a:t>the several styles are plastic-bodied grubs </a:t>
            </a:r>
            <a:r>
              <a:rPr lang="en-US" sz="1600" dirty="0" smtClean="0"/>
              <a:t>impaled on </a:t>
            </a:r>
            <a:r>
              <a:rPr lang="en-US" sz="1600" dirty="0"/>
              <a:t>a jig hook; bucktail hair tied to create a weighted </a:t>
            </a:r>
            <a:r>
              <a:rPr lang="en-US" sz="1600" dirty="0" smtClean="0"/>
              <a:t>streamer fly</a:t>
            </a:r>
            <a:r>
              <a:rPr lang="en-US" sz="1600" dirty="0"/>
              <a:t>; weedless bucktail designed for fishing in brush; a “twister</a:t>
            </a:r>
            <a:r>
              <a:rPr lang="en-US" sz="1600" dirty="0" smtClean="0"/>
              <a:t>”- type </a:t>
            </a:r>
            <a:r>
              <a:rPr lang="en-US" sz="1600" dirty="0"/>
              <a:t>plastic body that has a wiggling tail in the water; and </a:t>
            </a:r>
            <a:r>
              <a:rPr lang="en-US" sz="1600" dirty="0" smtClean="0"/>
              <a:t>a “Canadian</a:t>
            </a:r>
            <a:r>
              <a:rPr lang="en-US" sz="1600" dirty="0"/>
              <a:t>” minnow-type jig made with a soft chenille </a:t>
            </a:r>
            <a:r>
              <a:rPr lang="en-US" sz="1600" dirty="0" smtClean="0"/>
              <a:t>body, feather </a:t>
            </a:r>
            <a:r>
              <a:rPr lang="en-US" sz="1600" dirty="0"/>
              <a:t>hackle front and back, and a feather tail.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168" y="1700808"/>
            <a:ext cx="2832369" cy="2952328"/>
          </a:xfrm>
          <a:prstGeom prst="rect">
            <a:avLst/>
          </a:prstGeom>
        </p:spPr>
      </p:pic>
    </p:spTree>
    <p:extLst>
      <p:ext uri="{BB962C8B-B14F-4D97-AF65-F5344CB8AC3E}">
        <p14:creationId xmlns:p14="http://schemas.microsoft.com/office/powerpoint/2010/main" val="218046373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HelveticaNeueLT Pro 33 ThEx" pitchFamily="34" charset="0"/>
              </a:rPr>
              <a:t>Jigs</a:t>
            </a:r>
            <a:endParaRPr lang="en-US" dirty="0"/>
          </a:p>
        </p:txBody>
      </p:sp>
      <p:sp>
        <p:nvSpPr>
          <p:cNvPr id="3" name="Content Placeholder 2"/>
          <p:cNvSpPr>
            <a:spLocks noGrp="1"/>
          </p:cNvSpPr>
          <p:nvPr>
            <p:ph idx="1"/>
          </p:nvPr>
        </p:nvSpPr>
        <p:spPr>
          <a:xfrm>
            <a:off x="1908175" y="2852936"/>
            <a:ext cx="6778625" cy="3273227"/>
          </a:xfrm>
        </p:spPr>
        <p:txBody>
          <a:bodyPr/>
          <a:lstStyle/>
          <a:p>
            <a:pPr marL="0" indent="0">
              <a:buNone/>
            </a:pPr>
            <a:r>
              <a:rPr lang="en-US" sz="1800" b="1" dirty="0"/>
              <a:t>Tips for Using a Jig</a:t>
            </a:r>
          </a:p>
          <a:p>
            <a:r>
              <a:rPr lang="en-US" sz="1600" dirty="0" smtClean="0"/>
              <a:t>Jigs </a:t>
            </a:r>
            <a:r>
              <a:rPr lang="en-US" sz="1600" dirty="0"/>
              <a:t>are meant for slow, patient fishermen. Retrieve </a:t>
            </a:r>
            <a:r>
              <a:rPr lang="en-US" sz="1600" dirty="0" smtClean="0"/>
              <a:t>them  especially </a:t>
            </a:r>
            <a:r>
              <a:rPr lang="en-US" sz="1600" dirty="0"/>
              <a:t>slow in cold weather or when ice fishing.</a:t>
            </a:r>
          </a:p>
          <a:p>
            <a:r>
              <a:rPr lang="en-US" sz="1600" dirty="0" smtClean="0"/>
              <a:t>Retrieve </a:t>
            </a:r>
            <a:r>
              <a:rPr lang="en-US" sz="1600" dirty="0"/>
              <a:t>jigs with “action”—jerks or pulls </a:t>
            </a:r>
            <a:r>
              <a:rPr lang="en-US" sz="1600" dirty="0" smtClean="0"/>
              <a:t>imparting a </a:t>
            </a:r>
            <a:r>
              <a:rPr lang="en-US" sz="1600" dirty="0"/>
              <a:t>swimming motion.</a:t>
            </a:r>
          </a:p>
          <a:p>
            <a:r>
              <a:rPr lang="en-US" sz="1600" dirty="0" smtClean="0"/>
              <a:t>When </a:t>
            </a:r>
            <a:r>
              <a:rPr lang="en-US" sz="1600" dirty="0"/>
              <a:t>a fish strikes a jig, it may be detected as only </a:t>
            </a:r>
            <a:r>
              <a:rPr lang="en-US" sz="1600" dirty="0" smtClean="0"/>
              <a:t>a twitch </a:t>
            </a:r>
            <a:r>
              <a:rPr lang="en-US" sz="1600" dirty="0"/>
              <a:t>in the line. Be aware, and set the hook immediately.</a:t>
            </a:r>
          </a:p>
          <a:p>
            <a:r>
              <a:rPr lang="en-US" sz="1600" dirty="0" smtClean="0"/>
              <a:t>Fish </a:t>
            </a:r>
            <a:r>
              <a:rPr lang="en-US" sz="1600" dirty="0"/>
              <a:t>with the lightest jig that allows you to feel </a:t>
            </a:r>
            <a:r>
              <a:rPr lang="en-US" sz="1600" dirty="0" smtClean="0"/>
              <a:t>when the </a:t>
            </a:r>
            <a:r>
              <a:rPr lang="en-US" sz="1600" dirty="0"/>
              <a:t>jig is on the bottom.</a:t>
            </a:r>
          </a:p>
          <a:p>
            <a:r>
              <a:rPr lang="en-US" sz="1600" dirty="0" smtClean="0"/>
              <a:t>Be </a:t>
            </a:r>
            <a:r>
              <a:rPr lang="en-US" sz="1600" dirty="0"/>
              <a:t>sure to keep jig hooks sharp so they are </a:t>
            </a:r>
            <a:r>
              <a:rPr lang="en-US" sz="1600" dirty="0" smtClean="0"/>
              <a:t>not easily </a:t>
            </a:r>
            <a:r>
              <a:rPr lang="en-US" sz="1600" dirty="0"/>
              <a:t>dislodged.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3968" y="404664"/>
            <a:ext cx="4059943" cy="2283718"/>
          </a:xfrm>
          <a:prstGeom prst="rect">
            <a:avLst/>
          </a:prstGeom>
        </p:spPr>
      </p:pic>
    </p:spTree>
    <p:extLst>
      <p:ext uri="{BB962C8B-B14F-4D97-AF65-F5344CB8AC3E}">
        <p14:creationId xmlns:p14="http://schemas.microsoft.com/office/powerpoint/2010/main" val="33164316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HelveticaNeueLT Pro 33 ThEx" pitchFamily="34" charset="0"/>
              </a:rPr>
              <a:t>Minnowbaits </a:t>
            </a:r>
            <a:br>
              <a:rPr lang="en-US" dirty="0" smtClean="0">
                <a:latin typeface="HelveticaNeueLT Pro 33 ThEx" pitchFamily="34" charset="0"/>
              </a:rPr>
            </a:br>
            <a:r>
              <a:rPr lang="en-US" dirty="0" smtClean="0">
                <a:latin typeface="HelveticaNeueLT Pro 33 ThEx" pitchFamily="34" charset="0"/>
              </a:rPr>
              <a:t>(Plugs)</a:t>
            </a:r>
            <a:endParaRPr lang="en-US" dirty="0"/>
          </a:p>
        </p:txBody>
      </p:sp>
      <p:sp>
        <p:nvSpPr>
          <p:cNvPr id="3" name="Content Placeholder 2"/>
          <p:cNvSpPr>
            <a:spLocks noGrp="1"/>
          </p:cNvSpPr>
          <p:nvPr>
            <p:ph idx="1"/>
          </p:nvPr>
        </p:nvSpPr>
        <p:spPr>
          <a:xfrm>
            <a:off x="1908175" y="2780928"/>
            <a:ext cx="6778625" cy="4021104"/>
          </a:xfrm>
        </p:spPr>
        <p:txBody>
          <a:bodyPr/>
          <a:lstStyle/>
          <a:p>
            <a:r>
              <a:rPr lang="en-US" sz="1600" b="1" dirty="0"/>
              <a:t>Plugs. </a:t>
            </a:r>
            <a:r>
              <a:rPr lang="en-US" sz="1600" dirty="0"/>
              <a:t>The first plugs—minnowlike replicas—were </a:t>
            </a:r>
            <a:r>
              <a:rPr lang="en-US" sz="1600" dirty="0" smtClean="0"/>
              <a:t>carved out </a:t>
            </a:r>
            <a:r>
              <a:rPr lang="en-US" sz="1600" dirty="0"/>
              <a:t>of wood. Some still are, but most are made of plastic </a:t>
            </a:r>
            <a:r>
              <a:rPr lang="en-US" sz="1600" dirty="0" smtClean="0"/>
              <a:t>by lure </a:t>
            </a:r>
            <a:r>
              <a:rPr lang="en-US" sz="1600" dirty="0"/>
              <a:t>manufacturers. </a:t>
            </a:r>
            <a:endParaRPr lang="en-US" sz="1600" dirty="0" smtClean="0"/>
          </a:p>
          <a:p>
            <a:r>
              <a:rPr lang="en-US" sz="1600" dirty="0" smtClean="0"/>
              <a:t>Floating-diving </a:t>
            </a:r>
            <a:r>
              <a:rPr lang="en-US" sz="1600" dirty="0"/>
              <a:t>plugs rest on the </a:t>
            </a:r>
            <a:r>
              <a:rPr lang="en-US" sz="1600" dirty="0" smtClean="0"/>
              <a:t>surface until </a:t>
            </a:r>
            <a:r>
              <a:rPr lang="en-US" sz="1600" dirty="0"/>
              <a:t>reeled in. They are designed to wiggle in the </a:t>
            </a:r>
            <a:r>
              <a:rPr lang="en-US" sz="1600" dirty="0" smtClean="0"/>
              <a:t>water like </a:t>
            </a:r>
            <a:r>
              <a:rPr lang="en-US" sz="1600" dirty="0"/>
              <a:t>a minnow.</a:t>
            </a:r>
          </a:p>
          <a:p>
            <a:r>
              <a:rPr lang="en-US" sz="1600" dirty="0"/>
              <a:t>Some plugs are </a:t>
            </a:r>
            <a:r>
              <a:rPr lang="en-US" sz="1600" dirty="0" smtClean="0"/>
              <a:t>made to </a:t>
            </a:r>
            <a:r>
              <a:rPr lang="en-US" sz="1600" dirty="0"/>
              <a:t>run deep. These may </a:t>
            </a:r>
            <a:r>
              <a:rPr lang="en-US" sz="1600" dirty="0" smtClean="0"/>
              <a:t>be either </a:t>
            </a:r>
            <a:r>
              <a:rPr lang="en-US" sz="1600" dirty="0"/>
              <a:t>all metal or </a:t>
            </a:r>
            <a:r>
              <a:rPr lang="en-US" sz="1600" dirty="0" smtClean="0"/>
              <a:t>weighted with </a:t>
            </a:r>
            <a:r>
              <a:rPr lang="en-US" sz="1600" dirty="0"/>
              <a:t>metal and plastic. </a:t>
            </a:r>
            <a:r>
              <a:rPr lang="en-US" sz="1600" dirty="0" smtClean="0"/>
              <a:t>Some have </a:t>
            </a:r>
            <a:r>
              <a:rPr lang="en-US" sz="1600" dirty="0"/>
              <a:t>a long bill in the </a:t>
            </a:r>
            <a:r>
              <a:rPr lang="en-US" sz="1600" dirty="0" smtClean="0"/>
              <a:t>front that </a:t>
            </a:r>
            <a:r>
              <a:rPr lang="en-US" sz="1600" dirty="0"/>
              <a:t>causes them to head </a:t>
            </a:r>
            <a:r>
              <a:rPr lang="en-US" sz="1600" dirty="0" smtClean="0"/>
              <a:t>for the </a:t>
            </a:r>
            <a:r>
              <a:rPr lang="en-US" sz="1600" dirty="0"/>
              <a:t>bottom when reeled </a:t>
            </a:r>
            <a:r>
              <a:rPr lang="en-US" sz="1600" dirty="0" smtClean="0"/>
              <a:t>in. They </a:t>
            </a:r>
            <a:r>
              <a:rPr lang="en-US" sz="1600" dirty="0"/>
              <a:t>also are effective </a:t>
            </a:r>
            <a:r>
              <a:rPr lang="en-US" sz="1600" dirty="0" smtClean="0"/>
              <a:t>lures when </a:t>
            </a:r>
            <a:r>
              <a:rPr lang="en-US" sz="1600" dirty="0"/>
              <a:t>trolled behind a boat.</a:t>
            </a:r>
          </a:p>
          <a:p>
            <a:r>
              <a:rPr lang="en-US" sz="1600" dirty="0"/>
              <a:t>Surface </a:t>
            </a:r>
            <a:r>
              <a:rPr lang="en-US" sz="1600" dirty="0" smtClean="0"/>
              <a:t>plugs are </a:t>
            </a:r>
            <a:r>
              <a:rPr lang="en-US" sz="1600" dirty="0"/>
              <a:t>made to </a:t>
            </a:r>
            <a:r>
              <a:rPr lang="en-US" sz="1600" dirty="0" smtClean="0"/>
              <a:t>imitate either </a:t>
            </a:r>
            <a:r>
              <a:rPr lang="en-US" sz="1600" dirty="0"/>
              <a:t>a frog </a:t>
            </a:r>
            <a:r>
              <a:rPr lang="en-US" sz="1600" dirty="0" smtClean="0"/>
              <a:t>hopping across </a:t>
            </a:r>
            <a:r>
              <a:rPr lang="en-US" sz="1600" dirty="0"/>
              <a:t>the top of </a:t>
            </a:r>
            <a:r>
              <a:rPr lang="en-US" sz="1600" dirty="0" smtClean="0"/>
              <a:t>the water </a:t>
            </a:r>
            <a:r>
              <a:rPr lang="en-US" sz="1600" dirty="0"/>
              <a:t>or a large, </a:t>
            </a:r>
            <a:r>
              <a:rPr lang="en-US" sz="1600" dirty="0" smtClean="0"/>
              <a:t>injured minnow </a:t>
            </a:r>
            <a:r>
              <a:rPr lang="en-US" sz="1600" dirty="0"/>
              <a:t>that is </a:t>
            </a:r>
            <a:r>
              <a:rPr lang="en-US" sz="1600" dirty="0" smtClean="0"/>
              <a:t>flopping around </a:t>
            </a:r>
            <a:r>
              <a:rPr lang="en-US" sz="1600" dirty="0"/>
              <a:t>in distress. Bass, </a:t>
            </a:r>
            <a:r>
              <a:rPr lang="en-US" sz="1600" dirty="0" smtClean="0"/>
              <a:t>pike, and </a:t>
            </a:r>
            <a:r>
              <a:rPr lang="en-US" sz="1600" dirty="0"/>
              <a:t>muskellunge are species </a:t>
            </a:r>
            <a:r>
              <a:rPr lang="en-US" sz="1600" dirty="0" smtClean="0"/>
              <a:t>most often </a:t>
            </a:r>
            <a:r>
              <a:rPr lang="en-US" sz="1600" dirty="0"/>
              <a:t>caught on these </a:t>
            </a:r>
            <a:r>
              <a:rPr lang="en-US" sz="1600" dirty="0" smtClean="0"/>
              <a:t>gurgling, popping</a:t>
            </a:r>
            <a:r>
              <a:rPr lang="en-US" sz="1600" dirty="0"/>
              <a:t>, and sputtering lures.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3" y="295938"/>
            <a:ext cx="3198543" cy="2268966"/>
          </a:xfrm>
          <a:prstGeom prst="rect">
            <a:avLst/>
          </a:prstGeom>
        </p:spPr>
      </p:pic>
    </p:spTree>
    <p:extLst>
      <p:ext uri="{BB962C8B-B14F-4D97-AF65-F5344CB8AC3E}">
        <p14:creationId xmlns:p14="http://schemas.microsoft.com/office/powerpoint/2010/main" val="179127498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HelveticaNeueLT Pro 33 ThEx" pitchFamily="34" charset="0"/>
              </a:rPr>
              <a:t>Spoons</a:t>
            </a:r>
            <a:endParaRPr lang="en-US" dirty="0"/>
          </a:p>
        </p:txBody>
      </p:sp>
      <p:sp>
        <p:nvSpPr>
          <p:cNvPr id="3" name="Content Placeholder 2"/>
          <p:cNvSpPr>
            <a:spLocks noGrp="1"/>
          </p:cNvSpPr>
          <p:nvPr>
            <p:ph idx="1"/>
          </p:nvPr>
        </p:nvSpPr>
        <p:spPr>
          <a:xfrm>
            <a:off x="1908175" y="3573016"/>
            <a:ext cx="6778625" cy="2553147"/>
          </a:xfrm>
        </p:spPr>
        <p:txBody>
          <a:bodyPr/>
          <a:lstStyle/>
          <a:p>
            <a:r>
              <a:rPr lang="en-US" sz="1600" b="1" dirty="0"/>
              <a:t>Spoons. </a:t>
            </a:r>
            <a:r>
              <a:rPr lang="en-US" sz="1600" dirty="0"/>
              <a:t>When fishermen noticed that minnows and </a:t>
            </a:r>
            <a:r>
              <a:rPr lang="en-US" sz="1600" dirty="0" smtClean="0"/>
              <a:t>certain other </a:t>
            </a:r>
            <a:r>
              <a:rPr lang="en-US" sz="1600" dirty="0"/>
              <a:t>aquatic creatures glistened in the sunlight, the idea </a:t>
            </a:r>
            <a:r>
              <a:rPr lang="en-US" sz="1600" dirty="0" smtClean="0"/>
              <a:t>of making </a:t>
            </a:r>
            <a:r>
              <a:rPr lang="en-US" sz="1600" dirty="0"/>
              <a:t>lures out of shiny metal was born. Spoons are made </a:t>
            </a:r>
            <a:r>
              <a:rPr lang="en-US" sz="1600" dirty="0" smtClean="0"/>
              <a:t>by cutting </a:t>
            </a:r>
            <a:r>
              <a:rPr lang="en-US" sz="1600" dirty="0"/>
              <a:t>pieces of metal to shape, hammering them out so </a:t>
            </a:r>
            <a:r>
              <a:rPr lang="en-US" sz="1600" dirty="0" smtClean="0"/>
              <a:t>that they </a:t>
            </a:r>
            <a:r>
              <a:rPr lang="en-US" sz="1600" dirty="0"/>
              <a:t>wobble in the water, and polishing them to a high </a:t>
            </a:r>
            <a:r>
              <a:rPr lang="en-US" sz="1600" dirty="0" smtClean="0"/>
              <a:t>shine. Various </a:t>
            </a:r>
            <a:r>
              <a:rPr lang="en-US" sz="1600" dirty="0"/>
              <a:t>colors of enamel are added to some; others are </a:t>
            </a:r>
            <a:r>
              <a:rPr lang="en-US" sz="1600" dirty="0" smtClean="0"/>
              <a:t>given gold </a:t>
            </a:r>
            <a:r>
              <a:rPr lang="en-US" sz="1600" dirty="0"/>
              <a:t>or silver finishes. They are called spoons because most </a:t>
            </a:r>
            <a:r>
              <a:rPr lang="en-US" sz="1600" dirty="0" smtClean="0"/>
              <a:t>of them </a:t>
            </a:r>
            <a:r>
              <a:rPr lang="en-US" sz="1600" dirty="0"/>
              <a:t>are shaped like the lower part of a teaspoon.</a:t>
            </a:r>
          </a:p>
        </p:txBody>
      </p:sp>
      <p:pic>
        <p:nvPicPr>
          <p:cNvPr id="5" name="Picture 4"/>
          <p:cNvPicPr>
            <a:picLocks noChangeAspect="1"/>
          </p:cNvPicPr>
          <p:nvPr/>
        </p:nvPicPr>
        <p:blipFill>
          <a:blip r:embed="rId2"/>
          <a:stretch>
            <a:fillRect/>
          </a:stretch>
        </p:blipFill>
        <p:spPr>
          <a:xfrm>
            <a:off x="4018756" y="1403564"/>
            <a:ext cx="2628900" cy="1733550"/>
          </a:xfrm>
          <a:prstGeom prst="rect">
            <a:avLst/>
          </a:prstGeom>
        </p:spPr>
      </p:pic>
    </p:spTree>
    <p:extLst>
      <p:ext uri="{BB962C8B-B14F-4D97-AF65-F5344CB8AC3E}">
        <p14:creationId xmlns:p14="http://schemas.microsoft.com/office/powerpoint/2010/main" val="179869457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HelveticaNeueLT Pro 33 ThEx" pitchFamily="34" charset="0"/>
              </a:rPr>
              <a:t>Freshwater Natural Baits</a:t>
            </a:r>
            <a:endParaRPr lang="en-US" dirty="0"/>
          </a:p>
        </p:txBody>
      </p:sp>
      <p:sp>
        <p:nvSpPr>
          <p:cNvPr id="3" name="Content Placeholder 2"/>
          <p:cNvSpPr>
            <a:spLocks noGrp="1"/>
          </p:cNvSpPr>
          <p:nvPr>
            <p:ph idx="1"/>
          </p:nvPr>
        </p:nvSpPr>
        <p:spPr>
          <a:xfrm>
            <a:off x="1908175" y="1417638"/>
            <a:ext cx="3671937" cy="4708525"/>
          </a:xfrm>
        </p:spPr>
        <p:txBody>
          <a:bodyPr/>
          <a:lstStyle/>
          <a:p>
            <a:r>
              <a:rPr lang="en-US" sz="1600" b="1" dirty="0"/>
              <a:t>Worms. </a:t>
            </a:r>
            <a:r>
              <a:rPr lang="en-US" sz="1600" dirty="0"/>
              <a:t>Red worms, garden </a:t>
            </a:r>
            <a:r>
              <a:rPr lang="en-US" sz="1600" dirty="0" smtClean="0"/>
              <a:t>worms, and </a:t>
            </a:r>
            <a:r>
              <a:rPr lang="en-US" sz="1600" dirty="0"/>
              <a:t>night crawlers all are good </a:t>
            </a:r>
            <a:r>
              <a:rPr lang="en-US" sz="1600" dirty="0" smtClean="0"/>
              <a:t>baits. A </a:t>
            </a:r>
            <a:r>
              <a:rPr lang="en-US" sz="1600" dirty="0"/>
              <a:t>small hook (size 8 to 12) </a:t>
            </a:r>
            <a:r>
              <a:rPr lang="en-US" sz="1600" dirty="0" smtClean="0"/>
              <a:t>embedded in </a:t>
            </a:r>
            <a:r>
              <a:rPr lang="en-US" sz="1600" dirty="0"/>
              <a:t>the head of a worm works well</a:t>
            </a:r>
            <a:r>
              <a:rPr lang="en-US" sz="1600" dirty="0" smtClean="0"/>
              <a:t>.</a:t>
            </a:r>
          </a:p>
          <a:p>
            <a:endParaRPr lang="en-US" sz="1600" dirty="0"/>
          </a:p>
          <a:p>
            <a:endParaRPr lang="en-US" sz="1600" dirty="0" smtClean="0"/>
          </a:p>
          <a:p>
            <a:endParaRPr lang="en-US" sz="1600" dirty="0"/>
          </a:p>
          <a:p>
            <a:r>
              <a:rPr lang="en-US" sz="1600" b="1" dirty="0"/>
              <a:t>Minnows. </a:t>
            </a:r>
            <a:r>
              <a:rPr lang="en-US" sz="1600" dirty="0"/>
              <a:t>Anglers use dozens </a:t>
            </a:r>
            <a:r>
              <a:rPr lang="en-US" sz="1600" dirty="0" smtClean="0"/>
              <a:t>of minnow </a:t>
            </a:r>
            <a:r>
              <a:rPr lang="en-US" sz="1600" dirty="0"/>
              <a:t>varieties as bait. </a:t>
            </a:r>
            <a:r>
              <a:rPr lang="en-US" sz="1600" dirty="0" smtClean="0"/>
              <a:t>One common </a:t>
            </a:r>
            <a:r>
              <a:rPr lang="en-US" sz="1600" dirty="0"/>
              <a:t>method is to hook </a:t>
            </a:r>
            <a:r>
              <a:rPr lang="en-US" sz="1600" dirty="0" smtClean="0"/>
              <a:t>the minnow </a:t>
            </a:r>
            <a:r>
              <a:rPr lang="en-US" sz="1600" dirty="0"/>
              <a:t>through both lips, </a:t>
            </a:r>
            <a:r>
              <a:rPr lang="en-US" sz="1600" dirty="0" smtClean="0"/>
              <a:t>from the </a:t>
            </a:r>
            <a:r>
              <a:rPr lang="en-US" sz="1600" dirty="0"/>
              <a:t>bottom up. Another is to put </a:t>
            </a:r>
            <a:r>
              <a:rPr lang="en-US" sz="1600" dirty="0" smtClean="0"/>
              <a:t>the hook </a:t>
            </a:r>
            <a:r>
              <a:rPr lang="en-US" sz="1600" dirty="0"/>
              <a:t>through the body near the tail</a:t>
            </a:r>
            <a:r>
              <a:rPr lang="en-US" sz="1600" dirty="0" smtClean="0"/>
              <a:t>.</a:t>
            </a:r>
            <a:endParaRPr lang="en-US" sz="1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3841" y="1395636"/>
            <a:ext cx="2376264" cy="237626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3841" y="3933056"/>
            <a:ext cx="3343518" cy="2088232"/>
          </a:xfrm>
          <a:prstGeom prst="rect">
            <a:avLst/>
          </a:prstGeom>
        </p:spPr>
      </p:pic>
    </p:spTree>
    <p:extLst>
      <p:ext uri="{BB962C8B-B14F-4D97-AF65-F5344CB8AC3E}">
        <p14:creationId xmlns:p14="http://schemas.microsoft.com/office/powerpoint/2010/main" val="130724551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HelveticaNeueLT Pro 33 ThEx" pitchFamily="34" charset="0"/>
              </a:rPr>
              <a:t>Freshwater Natural Baits</a:t>
            </a:r>
            <a:endParaRPr lang="en-US" dirty="0"/>
          </a:p>
        </p:txBody>
      </p:sp>
      <p:sp>
        <p:nvSpPr>
          <p:cNvPr id="3" name="Content Placeholder 2"/>
          <p:cNvSpPr>
            <a:spLocks noGrp="1"/>
          </p:cNvSpPr>
          <p:nvPr>
            <p:ph idx="1"/>
          </p:nvPr>
        </p:nvSpPr>
        <p:spPr>
          <a:xfrm>
            <a:off x="1908176" y="1268760"/>
            <a:ext cx="3166802" cy="4857403"/>
          </a:xfrm>
        </p:spPr>
        <p:txBody>
          <a:bodyPr/>
          <a:lstStyle/>
          <a:p>
            <a:r>
              <a:rPr lang="en-US" sz="1600" b="1" dirty="0" smtClean="0"/>
              <a:t>Crayfish</a:t>
            </a:r>
            <a:r>
              <a:rPr lang="en-US" sz="1600" b="1" dirty="0"/>
              <a:t>. </a:t>
            </a:r>
            <a:r>
              <a:rPr lang="en-US" sz="1600" dirty="0"/>
              <a:t>As crayfish grow, they </a:t>
            </a:r>
            <a:r>
              <a:rPr lang="en-US" sz="1600" dirty="0" smtClean="0"/>
              <a:t>shed their </a:t>
            </a:r>
            <a:r>
              <a:rPr lang="en-US" sz="1600" dirty="0"/>
              <a:t>hard outer coat several times </a:t>
            </a:r>
            <a:r>
              <a:rPr lang="en-US" sz="1600" dirty="0" smtClean="0"/>
              <a:t>in the </a:t>
            </a:r>
            <a:r>
              <a:rPr lang="en-US" sz="1600" dirty="0"/>
              <a:t>summer. When in the “soft” </a:t>
            </a:r>
            <a:r>
              <a:rPr lang="en-US" sz="1600" dirty="0" smtClean="0"/>
              <a:t>state they </a:t>
            </a:r>
            <a:r>
              <a:rPr lang="en-US" sz="1600" dirty="0"/>
              <a:t>make an excellent game fish bait</a:t>
            </a:r>
            <a:r>
              <a:rPr lang="en-US" sz="1600" dirty="0" smtClean="0"/>
              <a:t>.</a:t>
            </a:r>
          </a:p>
          <a:p>
            <a:endParaRPr lang="en-US" sz="1600" dirty="0" smtClean="0"/>
          </a:p>
          <a:p>
            <a:endParaRPr lang="en-US" sz="1600" dirty="0"/>
          </a:p>
          <a:p>
            <a:endParaRPr lang="en-US" sz="1600" dirty="0"/>
          </a:p>
          <a:p>
            <a:r>
              <a:rPr lang="en-US" sz="1600" b="1" dirty="0"/>
              <a:t>Leeches. </a:t>
            </a:r>
            <a:r>
              <a:rPr lang="en-US" sz="1600" dirty="0"/>
              <a:t>The ribbon </a:t>
            </a:r>
            <a:r>
              <a:rPr lang="en-US" sz="1600" dirty="0" smtClean="0"/>
              <a:t>leech </a:t>
            </a:r>
            <a:r>
              <a:rPr lang="en-US" sz="1600" i="1" dirty="0" smtClean="0"/>
              <a:t>(Nephelopsis </a:t>
            </a:r>
            <a:r>
              <a:rPr lang="en-US" sz="1600" i="1" dirty="0"/>
              <a:t>obscura) </a:t>
            </a:r>
            <a:r>
              <a:rPr lang="en-US" sz="1600" dirty="0"/>
              <a:t>is </a:t>
            </a:r>
            <a:r>
              <a:rPr lang="en-US" sz="1600" dirty="0" smtClean="0"/>
              <a:t>an excellent </a:t>
            </a:r>
            <a:r>
              <a:rPr lang="en-US" sz="1600" dirty="0"/>
              <a:t>bait. Most fish will </a:t>
            </a:r>
            <a:r>
              <a:rPr lang="en-US" sz="1600" dirty="0" smtClean="0"/>
              <a:t>reject bloodsucking </a:t>
            </a:r>
            <a:r>
              <a:rPr lang="en-US" sz="1600" dirty="0"/>
              <a:t>leeches</a:t>
            </a:r>
            <a:r>
              <a:rPr lang="en-US" sz="1600" dirty="0" smtClean="0"/>
              <a:t>.</a:t>
            </a:r>
            <a:endParaRPr lang="en-US" sz="16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2000" y="1268760"/>
            <a:ext cx="3491178" cy="232594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8599" y="3863856"/>
            <a:ext cx="3637980" cy="1891376"/>
          </a:xfrm>
          <a:prstGeom prst="rect">
            <a:avLst/>
          </a:prstGeom>
        </p:spPr>
      </p:pic>
    </p:spTree>
    <p:extLst>
      <p:ext uri="{BB962C8B-B14F-4D97-AF65-F5344CB8AC3E}">
        <p14:creationId xmlns:p14="http://schemas.microsoft.com/office/powerpoint/2010/main" val="408088327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HelveticaNeueLT Pro 33 ThEx" pitchFamily="34" charset="0"/>
              </a:rPr>
              <a:t>Freshwater Natural Baits</a:t>
            </a:r>
            <a:endParaRPr lang="en-US" dirty="0"/>
          </a:p>
        </p:txBody>
      </p:sp>
      <p:sp>
        <p:nvSpPr>
          <p:cNvPr id="3" name="Content Placeholder 2"/>
          <p:cNvSpPr>
            <a:spLocks noGrp="1"/>
          </p:cNvSpPr>
          <p:nvPr>
            <p:ph idx="1"/>
          </p:nvPr>
        </p:nvSpPr>
        <p:spPr>
          <a:xfrm>
            <a:off x="1908175" y="4869160"/>
            <a:ext cx="6778625" cy="1257003"/>
          </a:xfrm>
        </p:spPr>
        <p:txBody>
          <a:bodyPr/>
          <a:lstStyle/>
          <a:p>
            <a:r>
              <a:rPr lang="en-US" sz="1600" b="1" dirty="0" smtClean="0"/>
              <a:t>Hellgrammites</a:t>
            </a:r>
            <a:r>
              <a:rPr lang="en-US" sz="1600" b="1" dirty="0"/>
              <a:t>. </a:t>
            </a:r>
            <a:r>
              <a:rPr lang="en-US" sz="1600" dirty="0"/>
              <a:t>These larvae of </a:t>
            </a:r>
            <a:r>
              <a:rPr lang="en-US" sz="1600" dirty="0" smtClean="0"/>
              <a:t>the dobsonfly </a:t>
            </a:r>
            <a:r>
              <a:rPr lang="en-US" sz="1600" dirty="0"/>
              <a:t>are found under rocks </a:t>
            </a:r>
            <a:r>
              <a:rPr lang="en-US" sz="1600" dirty="0" smtClean="0"/>
              <a:t>in riffles</a:t>
            </a:r>
            <a:r>
              <a:rPr lang="en-US" sz="1600" dirty="0"/>
              <a:t>. They are excellent bait </a:t>
            </a:r>
            <a:r>
              <a:rPr lang="en-US" sz="1600" dirty="0" smtClean="0"/>
              <a:t>but must </a:t>
            </a:r>
            <a:r>
              <a:rPr lang="en-US" sz="1600" dirty="0"/>
              <a:t>be kept off the bottom or </a:t>
            </a:r>
            <a:r>
              <a:rPr lang="en-US" sz="1600" dirty="0" smtClean="0"/>
              <a:t>they will </a:t>
            </a:r>
            <a:r>
              <a:rPr lang="en-US" sz="1600" dirty="0"/>
              <a:t>snag the hook.</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864" y="1713076"/>
            <a:ext cx="3545419" cy="2798440"/>
          </a:xfrm>
          <a:prstGeom prst="rect">
            <a:avLst/>
          </a:prstGeom>
        </p:spPr>
      </p:pic>
    </p:spTree>
    <p:extLst>
      <p:ext uri="{BB962C8B-B14F-4D97-AF65-F5344CB8AC3E}">
        <p14:creationId xmlns:p14="http://schemas.microsoft.com/office/powerpoint/2010/main" val="352998757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HelveticaNeueLT Pro 33 ThEx" pitchFamily="34" charset="0"/>
              </a:rPr>
              <a:t>Saltwater Natural Baits</a:t>
            </a:r>
            <a:endParaRPr lang="en-US" dirty="0"/>
          </a:p>
        </p:txBody>
      </p:sp>
      <p:sp>
        <p:nvSpPr>
          <p:cNvPr id="3" name="Content Placeholder 2"/>
          <p:cNvSpPr>
            <a:spLocks noGrp="1"/>
          </p:cNvSpPr>
          <p:nvPr>
            <p:ph idx="1"/>
          </p:nvPr>
        </p:nvSpPr>
        <p:spPr>
          <a:xfrm>
            <a:off x="1908175" y="1600200"/>
            <a:ext cx="3815953" cy="4525963"/>
          </a:xfrm>
        </p:spPr>
        <p:txBody>
          <a:bodyPr/>
          <a:lstStyle/>
          <a:p>
            <a:r>
              <a:rPr lang="en-US" sz="1600" b="1" dirty="0"/>
              <a:t>Eels. </a:t>
            </a:r>
            <a:r>
              <a:rPr lang="en-US" sz="1600" dirty="0"/>
              <a:t>These are a common bait </a:t>
            </a:r>
            <a:r>
              <a:rPr lang="en-US" sz="1600" dirty="0" smtClean="0"/>
              <a:t>along the </a:t>
            </a:r>
            <a:r>
              <a:rPr lang="en-US" sz="1600" dirty="0"/>
              <a:t>East Coast, particularly for </a:t>
            </a:r>
            <a:r>
              <a:rPr lang="en-US" sz="1600" dirty="0" smtClean="0"/>
              <a:t>striped bass </a:t>
            </a:r>
            <a:r>
              <a:rPr lang="en-US" sz="1600" dirty="0"/>
              <a:t>and bluefish. Anglers often </a:t>
            </a:r>
            <a:r>
              <a:rPr lang="en-US" sz="1600" dirty="0" smtClean="0"/>
              <a:t>place eels </a:t>
            </a:r>
            <a:r>
              <a:rPr lang="en-US" sz="1600" dirty="0"/>
              <a:t>on a double-hook rig, </a:t>
            </a:r>
            <a:r>
              <a:rPr lang="en-US" sz="1600" dirty="0" smtClean="0"/>
              <a:t>usually with </a:t>
            </a:r>
            <a:r>
              <a:rPr lang="en-US" sz="1600" dirty="0"/>
              <a:t>a weighted hook in the head</a:t>
            </a:r>
            <a:r>
              <a:rPr lang="en-US" sz="1600" dirty="0" smtClean="0"/>
              <a:t>.</a:t>
            </a:r>
          </a:p>
          <a:p>
            <a:pPr marL="0" indent="0">
              <a:buNone/>
            </a:pPr>
            <a:endParaRPr lang="en-US" sz="1600" dirty="0"/>
          </a:p>
          <a:p>
            <a:r>
              <a:rPr lang="en-US" sz="1600" b="1" dirty="0"/>
              <a:t>Crabs. </a:t>
            </a:r>
            <a:r>
              <a:rPr lang="en-US" sz="1600" dirty="0"/>
              <a:t>Several species are used </a:t>
            </a:r>
            <a:r>
              <a:rPr lang="en-US" sz="1600" dirty="0" smtClean="0"/>
              <a:t>as bait</a:t>
            </a:r>
            <a:r>
              <a:rPr lang="en-US" sz="1600" dirty="0"/>
              <a:t>, the fiddler crab being the </a:t>
            </a:r>
            <a:r>
              <a:rPr lang="en-US" sz="1600" dirty="0" smtClean="0"/>
              <a:t>most common</a:t>
            </a:r>
            <a:r>
              <a:rPr lang="en-US" sz="1600" dirty="0"/>
              <a:t>. The larger claw is </a:t>
            </a:r>
            <a:r>
              <a:rPr lang="en-US" sz="1600" dirty="0" smtClean="0"/>
              <a:t>pulled off </a:t>
            </a:r>
            <a:r>
              <a:rPr lang="en-US" sz="1600" dirty="0"/>
              <a:t>and the hook embedded in </a:t>
            </a:r>
            <a:r>
              <a:rPr lang="en-US" sz="1600" dirty="0" smtClean="0"/>
              <a:t>the crab </a:t>
            </a:r>
            <a:r>
              <a:rPr lang="en-US" sz="1600" dirty="0"/>
              <a:t>at that point</a:t>
            </a:r>
            <a:r>
              <a:rPr lang="en-US" sz="1600" dirty="0" smtClean="0"/>
              <a:t>.</a:t>
            </a:r>
            <a:endParaRPr 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7900" y="1606990"/>
            <a:ext cx="2735796" cy="182386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4080" y="3651399"/>
            <a:ext cx="3043436" cy="1673890"/>
          </a:xfrm>
          <a:prstGeom prst="rect">
            <a:avLst/>
          </a:prstGeom>
        </p:spPr>
      </p:pic>
    </p:spTree>
    <p:extLst>
      <p:ext uri="{BB962C8B-B14F-4D97-AF65-F5344CB8AC3E}">
        <p14:creationId xmlns:p14="http://schemas.microsoft.com/office/powerpoint/2010/main" val="6400517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smtClean="0">
                <a:latin typeface="HelveticaNeueLT Pro 33 ThEx" pitchFamily="34" charset="0"/>
              </a:rPr>
              <a:t>First Aid </a:t>
            </a:r>
            <a:br>
              <a:rPr lang="en-US" dirty="0" smtClean="0">
                <a:latin typeface="HelveticaNeueLT Pro 33 ThEx" pitchFamily="34" charset="0"/>
              </a:rPr>
            </a:br>
            <a:r>
              <a:rPr lang="en-US" dirty="0" smtClean="0">
                <a:latin typeface="HelveticaNeueLT Pro 33 ThEx" pitchFamily="34" charset="0"/>
              </a:rPr>
              <a:t>and Fishing</a:t>
            </a:r>
            <a:endParaRPr lang="en-US" dirty="0">
              <a:latin typeface="HelveticaNeueLT Pro 33 ThEx" pitchFamily="34" charset="0"/>
            </a:endParaRPr>
          </a:p>
        </p:txBody>
      </p:sp>
      <p:sp>
        <p:nvSpPr>
          <p:cNvPr id="2" name="Content Placeholder 1"/>
          <p:cNvSpPr>
            <a:spLocks noGrp="1"/>
          </p:cNvSpPr>
          <p:nvPr>
            <p:ph idx="1"/>
          </p:nvPr>
        </p:nvSpPr>
        <p:spPr>
          <a:xfrm>
            <a:off x="1908175" y="2852936"/>
            <a:ext cx="7121525" cy="3789041"/>
          </a:xfrm>
        </p:spPr>
        <p:txBody>
          <a:bodyPr/>
          <a:lstStyle/>
          <a:p>
            <a:pPr lvl="0"/>
            <a:r>
              <a:rPr lang="en-US" sz="1800" dirty="0"/>
              <a:t>Cuts: </a:t>
            </a:r>
            <a:r>
              <a:rPr lang="en-US" sz="1800" dirty="0" smtClean="0"/>
              <a:t>Always wear latex gloves when applying first aid to a bleeding victim. </a:t>
            </a:r>
          </a:p>
          <a:p>
            <a:pPr lvl="0"/>
            <a:r>
              <a:rPr lang="en-US" sz="1800" dirty="0" smtClean="0"/>
              <a:t>Treatment</a:t>
            </a:r>
            <a:r>
              <a:rPr lang="en-US" sz="1800" dirty="0"/>
              <a:t>: </a:t>
            </a:r>
            <a:endParaRPr lang="en-US" sz="1800" dirty="0" smtClean="0"/>
          </a:p>
          <a:p>
            <a:pPr lvl="1"/>
            <a:r>
              <a:rPr lang="en-US" sz="1800" dirty="0" smtClean="0"/>
              <a:t>Clean </a:t>
            </a:r>
            <a:r>
              <a:rPr lang="en-US" sz="1800" dirty="0"/>
              <a:t>the wound with an antibacterial and apply a </a:t>
            </a:r>
            <a:r>
              <a:rPr lang="en-US" sz="1800" dirty="0" smtClean="0"/>
              <a:t>bandage.</a:t>
            </a:r>
            <a:endParaRPr lang="en-US" sz="1800" dirty="0"/>
          </a:p>
          <a:p>
            <a:pPr lvl="1"/>
            <a:r>
              <a:rPr lang="en-US" sz="1800" dirty="0"/>
              <a:t>In almost all cases, applying "Direct Pressure" to the wound may stop bleeding. That is by pressing down upon the wound with your fingers or hand. </a:t>
            </a:r>
            <a:endParaRPr lang="en-US" sz="1800" dirty="0" smtClean="0"/>
          </a:p>
          <a:p>
            <a:pPr lvl="1"/>
            <a:r>
              <a:rPr lang="en-US" sz="1800" dirty="0" smtClean="0"/>
              <a:t>If </a:t>
            </a:r>
            <a:r>
              <a:rPr lang="en-US" sz="1800" dirty="0"/>
              <a:t>a sterile dressing is available, it may be placed on the cut before pressing  down, but if the bleeding is serious, DO NOT WAIT for the sterile material. It is better to have a live victim with a few germs than a sterile wound on a dead patient.</a:t>
            </a:r>
          </a:p>
          <a:p>
            <a:pPr marL="12065" marR="85725" indent="0">
              <a:spcBef>
                <a:spcPts val="0"/>
              </a:spcBef>
              <a:buNone/>
              <a:tabLst>
                <a:tab pos="400685" algn="l"/>
                <a:tab pos="401320" algn="l"/>
              </a:tabLst>
            </a:pPr>
            <a:endParaRPr lang="en-US" sz="1800" dirty="0">
              <a:cs typeface="DejaVu San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3206" y="124042"/>
            <a:ext cx="3449588" cy="2587191"/>
          </a:xfrm>
          <a:prstGeom prst="rect">
            <a:avLst/>
          </a:prstGeom>
        </p:spPr>
      </p:pic>
    </p:spTree>
    <p:extLst>
      <p:ext uri="{BB962C8B-B14F-4D97-AF65-F5344CB8AC3E}">
        <p14:creationId xmlns:p14="http://schemas.microsoft.com/office/powerpoint/2010/main" val="32413085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HelveticaNeueLT Pro 33 ThEx" pitchFamily="34" charset="0"/>
              </a:rPr>
              <a:t>Saltwater Natural Baits</a:t>
            </a:r>
            <a:endParaRPr lang="en-US" dirty="0"/>
          </a:p>
        </p:txBody>
      </p:sp>
      <p:sp>
        <p:nvSpPr>
          <p:cNvPr id="3" name="Content Placeholder 2"/>
          <p:cNvSpPr>
            <a:spLocks noGrp="1"/>
          </p:cNvSpPr>
          <p:nvPr>
            <p:ph idx="1"/>
          </p:nvPr>
        </p:nvSpPr>
        <p:spPr>
          <a:xfrm>
            <a:off x="1908175" y="1600200"/>
            <a:ext cx="3599929" cy="4525963"/>
          </a:xfrm>
        </p:spPr>
        <p:txBody>
          <a:bodyPr/>
          <a:lstStyle/>
          <a:p>
            <a:r>
              <a:rPr lang="en-US" sz="1600" b="1" dirty="0" smtClean="0"/>
              <a:t>Sandworms</a:t>
            </a:r>
            <a:r>
              <a:rPr lang="en-US" sz="1600" b="1" dirty="0"/>
              <a:t>. </a:t>
            </a:r>
            <a:r>
              <a:rPr lang="en-US" sz="1600" dirty="0"/>
              <a:t>Along with </a:t>
            </a:r>
            <a:r>
              <a:rPr lang="en-US" sz="1600" dirty="0" smtClean="0"/>
              <a:t>bloodworms, sandworms </a:t>
            </a:r>
            <a:r>
              <a:rPr lang="en-US" sz="1600" dirty="0"/>
              <a:t>are a </a:t>
            </a:r>
            <a:r>
              <a:rPr lang="en-US" sz="1600" dirty="0" smtClean="0"/>
              <a:t>popular bait</a:t>
            </a:r>
            <a:r>
              <a:rPr lang="en-US" sz="1600" dirty="0"/>
              <a:t>. For large fish, the whole worm </a:t>
            </a:r>
            <a:r>
              <a:rPr lang="en-US" sz="1600" dirty="0" smtClean="0"/>
              <a:t>is hooked </a:t>
            </a:r>
            <a:r>
              <a:rPr lang="en-US" sz="1600" dirty="0"/>
              <a:t>on. For smaller fish, the </a:t>
            </a:r>
            <a:r>
              <a:rPr lang="en-US" sz="1600" dirty="0" smtClean="0"/>
              <a:t>worm may </a:t>
            </a:r>
            <a:r>
              <a:rPr lang="en-US" sz="1600" dirty="0"/>
              <a:t>be cut up and just a piece used</a:t>
            </a:r>
            <a:r>
              <a:rPr lang="en-US" sz="1600" dirty="0" smtClean="0"/>
              <a:t>.</a:t>
            </a:r>
          </a:p>
          <a:p>
            <a:pPr marL="0" indent="0">
              <a:buNone/>
            </a:pPr>
            <a:endParaRPr lang="en-US" sz="1600" dirty="0"/>
          </a:p>
          <a:p>
            <a:r>
              <a:rPr lang="en-US" sz="1600" b="1" dirty="0"/>
              <a:t>Shrimp. </a:t>
            </a:r>
            <a:r>
              <a:rPr lang="en-US" sz="1600" dirty="0"/>
              <a:t>Used whole or with just </a:t>
            </a:r>
            <a:r>
              <a:rPr lang="en-US" sz="1600" dirty="0" smtClean="0"/>
              <a:t>the tails </a:t>
            </a:r>
            <a:r>
              <a:rPr lang="en-US" sz="1600" dirty="0"/>
              <a:t>on the hook, shrimp are </a:t>
            </a:r>
            <a:r>
              <a:rPr lang="en-US" sz="1600" dirty="0" smtClean="0"/>
              <a:t>excellent for </a:t>
            </a:r>
            <a:r>
              <a:rPr lang="en-US" sz="1600" dirty="0"/>
              <a:t>a wide variety of fish. A piece </a:t>
            </a:r>
            <a:r>
              <a:rPr lang="en-US" sz="1600" dirty="0" smtClean="0"/>
              <a:t>of shrimp </a:t>
            </a:r>
            <a:r>
              <a:rPr lang="en-US" sz="1600" dirty="0"/>
              <a:t>on a jig is highly effective</a:t>
            </a:r>
            <a:r>
              <a:rPr lang="en-US" sz="1600" dirty="0" smtClean="0"/>
              <a:t>.</a:t>
            </a:r>
            <a:endParaRPr lang="en-US" sz="16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1904" y="1532298"/>
            <a:ext cx="3064896" cy="200444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1904" y="3863181"/>
            <a:ext cx="3063551" cy="2052579"/>
          </a:xfrm>
          <a:prstGeom prst="rect">
            <a:avLst/>
          </a:prstGeom>
        </p:spPr>
      </p:pic>
    </p:spTree>
    <p:extLst>
      <p:ext uri="{BB962C8B-B14F-4D97-AF65-F5344CB8AC3E}">
        <p14:creationId xmlns:p14="http://schemas.microsoft.com/office/powerpoint/2010/main" val="263894985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HelveticaNeueLT Pro 33 ThEx" pitchFamily="34" charset="0"/>
              </a:rPr>
              <a:t>Saltwater Natural Baits</a:t>
            </a:r>
            <a:endParaRPr lang="en-US" dirty="0"/>
          </a:p>
        </p:txBody>
      </p:sp>
      <p:sp>
        <p:nvSpPr>
          <p:cNvPr id="3" name="Content Placeholder 2"/>
          <p:cNvSpPr>
            <a:spLocks noGrp="1"/>
          </p:cNvSpPr>
          <p:nvPr>
            <p:ph idx="1"/>
          </p:nvPr>
        </p:nvSpPr>
        <p:spPr>
          <a:xfrm>
            <a:off x="1908175" y="1417638"/>
            <a:ext cx="4175993" cy="4891682"/>
          </a:xfrm>
        </p:spPr>
        <p:txBody>
          <a:bodyPr/>
          <a:lstStyle/>
          <a:p>
            <a:r>
              <a:rPr lang="en-US" sz="1600" b="1" dirty="0" smtClean="0"/>
              <a:t>Squid</a:t>
            </a:r>
            <a:r>
              <a:rPr lang="en-US" sz="1600" b="1" dirty="0"/>
              <a:t>. </a:t>
            </a:r>
            <a:r>
              <a:rPr lang="en-US" sz="1600" dirty="0"/>
              <a:t>Cut into strips, squid will </a:t>
            </a:r>
            <a:r>
              <a:rPr lang="en-US" sz="1600" dirty="0" smtClean="0"/>
              <a:t>take many </a:t>
            </a:r>
            <a:r>
              <a:rPr lang="en-US" sz="1600" dirty="0"/>
              <a:t>species of saltwater fish. </a:t>
            </a:r>
            <a:r>
              <a:rPr lang="en-US" sz="1600" dirty="0" smtClean="0"/>
              <a:t>Other cut </a:t>
            </a:r>
            <a:r>
              <a:rPr lang="en-US" sz="1600" dirty="0"/>
              <a:t>bait such as mullet or </a:t>
            </a:r>
            <a:r>
              <a:rPr lang="en-US" sz="1600" dirty="0" smtClean="0"/>
              <a:t>menhaden are </a:t>
            </a:r>
            <a:r>
              <a:rPr lang="en-US" sz="1600" dirty="0"/>
              <a:t>used for weakfish, </a:t>
            </a:r>
            <a:r>
              <a:rPr lang="en-US" sz="1600" dirty="0" smtClean="0"/>
              <a:t>bluefish, channel </a:t>
            </a:r>
            <a:r>
              <a:rPr lang="en-US" sz="1600" dirty="0"/>
              <a:t>bass, and striped bass</a:t>
            </a:r>
            <a:r>
              <a:rPr lang="en-US" sz="1600" dirty="0" smtClean="0"/>
              <a:t>.</a:t>
            </a:r>
          </a:p>
          <a:p>
            <a:pPr marL="0" indent="0">
              <a:buNone/>
            </a:pPr>
            <a:endParaRPr lang="en-US" sz="1600" dirty="0"/>
          </a:p>
          <a:p>
            <a:r>
              <a:rPr lang="en-US" sz="1600" b="1" dirty="0"/>
              <a:t>Killifish. </a:t>
            </a:r>
            <a:r>
              <a:rPr lang="en-US" sz="1600" dirty="0"/>
              <a:t>This popular bait for </a:t>
            </a:r>
            <a:r>
              <a:rPr lang="en-US" sz="1600" dirty="0" smtClean="0"/>
              <a:t>bottom species </a:t>
            </a:r>
            <a:r>
              <a:rPr lang="en-US" sz="1600" dirty="0"/>
              <a:t>is fished live, hooked </a:t>
            </a:r>
            <a:r>
              <a:rPr lang="en-US" sz="1600" dirty="0" smtClean="0"/>
              <a:t>through the </a:t>
            </a:r>
            <a:r>
              <a:rPr lang="en-US" sz="1600" dirty="0"/>
              <a:t>nose. Killies are tough and </a:t>
            </a:r>
            <a:r>
              <a:rPr lang="en-US" sz="1600" dirty="0" smtClean="0"/>
              <a:t>durable if </a:t>
            </a:r>
            <a:r>
              <a:rPr lang="en-US" sz="1600" dirty="0"/>
              <a:t>given reasonable care</a:t>
            </a:r>
            <a:r>
              <a:rPr lang="en-US" sz="1600" dirty="0" smtClean="0"/>
              <a:t>.</a:t>
            </a:r>
          </a:p>
          <a:p>
            <a:pPr marL="0" indent="0">
              <a:buNone/>
            </a:pPr>
            <a:endParaRPr lang="en-US" sz="1600" dirty="0"/>
          </a:p>
          <a:p>
            <a:r>
              <a:rPr lang="en-US" sz="1600" b="1" dirty="0"/>
              <a:t>Clams. </a:t>
            </a:r>
            <a:r>
              <a:rPr lang="en-US" sz="1600" dirty="0"/>
              <a:t>These come in many </a:t>
            </a:r>
            <a:r>
              <a:rPr lang="en-US" sz="1600" dirty="0" smtClean="0"/>
              <a:t>sizes. Small </a:t>
            </a:r>
            <a:r>
              <a:rPr lang="en-US" sz="1600" dirty="0"/>
              <a:t>clam meats are used </a:t>
            </a:r>
            <a:r>
              <a:rPr lang="en-US" sz="1600" dirty="0" smtClean="0"/>
              <a:t>whole; large </a:t>
            </a:r>
            <a:r>
              <a:rPr lang="en-US" sz="1600" dirty="0"/>
              <a:t>ones may be cut up. </a:t>
            </a:r>
            <a:r>
              <a:rPr lang="en-US" sz="1600" dirty="0" smtClean="0"/>
              <a:t>Clam meats </a:t>
            </a:r>
            <a:r>
              <a:rPr lang="en-US" sz="1600" dirty="0"/>
              <a:t>are obtained by pushing </a:t>
            </a:r>
            <a:r>
              <a:rPr lang="en-US" sz="1600" dirty="0" smtClean="0"/>
              <a:t>a knife </a:t>
            </a:r>
            <a:r>
              <a:rPr lang="en-US" sz="1600" dirty="0"/>
              <a:t>between the shells </a:t>
            </a:r>
            <a:r>
              <a:rPr lang="en-US" sz="1600" dirty="0" smtClean="0"/>
              <a:t>and severing </a:t>
            </a:r>
            <a:r>
              <a:rPr lang="en-US" sz="1600" dirty="0"/>
              <a:t>the muscles.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9679" y="1196752"/>
            <a:ext cx="2458559" cy="172099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9679" y="2996953"/>
            <a:ext cx="2459071" cy="1845456"/>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8078"/>
          <a:stretch/>
        </p:blipFill>
        <p:spPr>
          <a:xfrm>
            <a:off x="6300192" y="4898718"/>
            <a:ext cx="2458046" cy="1695360"/>
          </a:xfrm>
          <a:prstGeom prst="rect">
            <a:avLst/>
          </a:prstGeom>
        </p:spPr>
      </p:pic>
    </p:spTree>
    <p:extLst>
      <p:ext uri="{BB962C8B-B14F-4D97-AF65-F5344CB8AC3E}">
        <p14:creationId xmlns:p14="http://schemas.microsoft.com/office/powerpoint/2010/main" val="273935907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Release of Baitfish</a:t>
            </a:r>
            <a:endParaRPr lang="en-US" dirty="0"/>
          </a:p>
        </p:txBody>
      </p:sp>
      <p:sp>
        <p:nvSpPr>
          <p:cNvPr id="3" name="Content Placeholder 2"/>
          <p:cNvSpPr>
            <a:spLocks noGrp="1"/>
          </p:cNvSpPr>
          <p:nvPr>
            <p:ph idx="1"/>
          </p:nvPr>
        </p:nvSpPr>
        <p:spPr>
          <a:xfrm>
            <a:off x="1908175" y="1417638"/>
            <a:ext cx="6984305" cy="5035698"/>
          </a:xfrm>
        </p:spPr>
        <p:txBody>
          <a:bodyPr/>
          <a:lstStyle/>
          <a:p>
            <a:r>
              <a:rPr lang="en-US" sz="1800" dirty="0"/>
              <a:t>Biologists recognize “bait bucket introductions” as one of the most common means of spreading aquatic </a:t>
            </a:r>
            <a:r>
              <a:rPr lang="en-US" sz="1800" dirty="0" smtClean="0"/>
              <a:t>invaders and diseases. </a:t>
            </a:r>
          </a:p>
          <a:p>
            <a:r>
              <a:rPr lang="en-US" sz="1800" dirty="0" smtClean="0"/>
              <a:t>Bait </a:t>
            </a:r>
            <a:r>
              <a:rPr lang="en-US" sz="1800" dirty="0"/>
              <a:t>bucket introductions occur when anglers dump live bait into a water body from which that bait did not originate.</a:t>
            </a:r>
          </a:p>
          <a:p>
            <a:r>
              <a:rPr lang="en-US" sz="1800" dirty="0" smtClean="0"/>
              <a:t>This </a:t>
            </a:r>
            <a:r>
              <a:rPr lang="en-US" sz="1800" dirty="0"/>
              <a:t>practice has caused the spread of some of the most notorious invaders, including rusty crayfish and round goby, and </a:t>
            </a:r>
            <a:r>
              <a:rPr lang="en-US" sz="1800" dirty="0" smtClean="0"/>
              <a:t>even </a:t>
            </a:r>
            <a:r>
              <a:rPr lang="en-US" sz="1800" dirty="0"/>
              <a:t>zebra mussels</a:t>
            </a:r>
            <a:r>
              <a:rPr lang="en-US" sz="1800" dirty="0" smtClean="0"/>
              <a:t>.</a:t>
            </a:r>
          </a:p>
          <a:p>
            <a:r>
              <a:rPr lang="en-US" sz="1800" dirty="0"/>
              <a:t>These non-native invaders </a:t>
            </a:r>
            <a:r>
              <a:rPr lang="en-US" sz="1800" dirty="0" smtClean="0"/>
              <a:t>disrupt </a:t>
            </a:r>
            <a:r>
              <a:rPr lang="en-US" sz="1800" dirty="0"/>
              <a:t>food chains and harm ecosystems and damage sport-fishing </a:t>
            </a:r>
            <a:r>
              <a:rPr lang="en-US" sz="1800" dirty="0" smtClean="0"/>
              <a:t>opportunities </a:t>
            </a:r>
            <a:r>
              <a:rPr lang="en-US" sz="1800" dirty="0"/>
              <a:t>as well as </a:t>
            </a:r>
            <a:r>
              <a:rPr lang="en-US" sz="1800" dirty="0" smtClean="0"/>
              <a:t>bring </a:t>
            </a:r>
            <a:r>
              <a:rPr lang="en-US" sz="1800" dirty="0"/>
              <a:t>diseases that native species are not equipped to cope with</a:t>
            </a:r>
            <a:r>
              <a:rPr lang="en-US" sz="1800" dirty="0" smtClean="0"/>
              <a:t>.</a:t>
            </a:r>
            <a:endParaRPr lang="en-US" sz="1800" dirty="0"/>
          </a:p>
          <a:p>
            <a:r>
              <a:rPr lang="en-US" sz="1800" dirty="0"/>
              <a:t>The solution to bait bucket introductions is simple. Anglers shouldn’t dump their leftover bait in </a:t>
            </a:r>
            <a:r>
              <a:rPr lang="en-US" sz="1800" dirty="0" smtClean="0"/>
              <a:t>the water at </a:t>
            </a:r>
            <a:r>
              <a:rPr lang="en-US" sz="1800" dirty="0"/>
              <a:t>the end of a fishing trip.</a:t>
            </a:r>
          </a:p>
          <a:p>
            <a:endParaRPr lang="en-US" dirty="0"/>
          </a:p>
        </p:txBody>
      </p:sp>
    </p:spTree>
    <p:extLst>
      <p:ext uri="{BB962C8B-B14F-4D97-AF65-F5344CB8AC3E}">
        <p14:creationId xmlns:p14="http://schemas.microsoft.com/office/powerpoint/2010/main" val="14393094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dirty="0" smtClean="0">
                <a:latin typeface="HelveticaNeueLT Pro 33 ThEx" pitchFamily="34" charset="0"/>
              </a:rPr>
              <a:t>Requirement 6</a:t>
            </a:r>
            <a:endParaRPr lang="en-US" dirty="0">
              <a:latin typeface="HelveticaNeueLT Pro 33 ThEx" pitchFamily="34" charset="0"/>
            </a:endParaRPr>
          </a:p>
        </p:txBody>
      </p:sp>
      <p:sp>
        <p:nvSpPr>
          <p:cNvPr id="195587" name="Rectangle 3"/>
          <p:cNvSpPr>
            <a:spLocks noGrp="1" noChangeArrowheads="1"/>
          </p:cNvSpPr>
          <p:nvPr>
            <p:ph type="body" idx="1"/>
          </p:nvPr>
        </p:nvSpPr>
        <p:spPr/>
        <p:txBody>
          <a:bodyPr/>
          <a:lstStyle/>
          <a:p>
            <a:pPr marL="457200" indent="-457200">
              <a:buFont typeface="+mj-lt"/>
              <a:buAutoNum type="arabicPeriod" startAt="6"/>
            </a:pPr>
            <a:r>
              <a:rPr lang="en-US" sz="2000" dirty="0"/>
              <a:t>Do the following: </a:t>
            </a:r>
          </a:p>
          <a:p>
            <a:pPr lvl="1">
              <a:buFont typeface="+mj-lt"/>
              <a:buAutoNum type="alphaLcPeriod"/>
            </a:pPr>
            <a:r>
              <a:rPr lang="en-US" sz="1600" dirty="0"/>
              <a:t>Explain the importance of practicing Leave No Trace techniques. Discuss the positive effects of Leave No Trace on fishing resources.</a:t>
            </a:r>
          </a:p>
          <a:p>
            <a:pPr lvl="1">
              <a:buFont typeface="+mj-lt"/>
              <a:buAutoNum type="alphaLcPeriod"/>
            </a:pPr>
            <a:r>
              <a:rPr lang="en-US" sz="1600" dirty="0"/>
              <a:t>Discuss the meaning and importance of catch and release. Describe how to properly release a fish safely to the water.</a:t>
            </a:r>
          </a:p>
          <a:p>
            <a:endParaRPr lang="en-US" sz="1600" dirty="0">
              <a:latin typeface="HelveticaNeueLT Pro 33 ThEx"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79413"/>
            <a:ext cx="914400" cy="933450"/>
          </a:xfrm>
          <a:prstGeom prst="rect">
            <a:avLst/>
          </a:prstGeom>
        </p:spPr>
      </p:pic>
    </p:spTree>
    <p:extLst>
      <p:ext uri="{BB962C8B-B14F-4D97-AF65-F5344CB8AC3E}">
        <p14:creationId xmlns:p14="http://schemas.microsoft.com/office/powerpoint/2010/main" val="6839138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algn="l"/>
            <a:r>
              <a:rPr lang="en-US" dirty="0" smtClean="0">
                <a:latin typeface="HelveticaNeueLT Pro 33 ThEx" pitchFamily="34" charset="0"/>
              </a:rPr>
              <a:t>Leave No Trace</a:t>
            </a:r>
            <a:endParaRPr lang="en-US" dirty="0">
              <a:latin typeface="HelveticaNeueLT Pro 33 ThEx" pitchFamily="34" charset="0"/>
            </a:endParaRPr>
          </a:p>
        </p:txBody>
      </p:sp>
      <p:sp>
        <p:nvSpPr>
          <p:cNvPr id="195587" name="Rectangle 3"/>
          <p:cNvSpPr>
            <a:spLocks noGrp="1" noChangeArrowheads="1"/>
          </p:cNvSpPr>
          <p:nvPr>
            <p:ph idx="1"/>
          </p:nvPr>
        </p:nvSpPr>
        <p:spPr/>
        <p:txBody>
          <a:bodyPr/>
          <a:lstStyle/>
          <a:p>
            <a:pPr marL="0" indent="0">
              <a:buNone/>
            </a:pPr>
            <a:r>
              <a:rPr lang="en-US" sz="1600" dirty="0"/>
              <a:t>To ensure a healthy future for ourselves and our environment</a:t>
            </a:r>
            <a:r>
              <a:rPr lang="en-US" sz="1600" dirty="0" smtClean="0"/>
              <a:t>, we </a:t>
            </a:r>
            <a:r>
              <a:rPr lang="en-US" sz="1600" dirty="0"/>
              <a:t>must do more than simply pick up litter. We must </a:t>
            </a:r>
            <a:r>
              <a:rPr lang="en-US" sz="1600" dirty="0" smtClean="0"/>
              <a:t>learn how </a:t>
            </a:r>
            <a:r>
              <a:rPr lang="en-US" sz="1600" dirty="0"/>
              <a:t>to maintain the integrity and character of the outdoors</a:t>
            </a:r>
            <a:r>
              <a:rPr lang="en-US" sz="1600" dirty="0" smtClean="0"/>
              <a:t>.</a:t>
            </a:r>
          </a:p>
          <a:p>
            <a:pPr marL="0" indent="0">
              <a:buNone/>
            </a:pPr>
            <a:endParaRPr lang="en-US" sz="1600" dirty="0" smtClean="0"/>
          </a:p>
          <a:p>
            <a:pPr>
              <a:buFont typeface="+mj-lt"/>
              <a:buAutoNum type="arabicPeriod"/>
            </a:pPr>
            <a:r>
              <a:rPr lang="en-US" sz="1600" b="1" dirty="0" smtClean="0"/>
              <a:t>Plan </a:t>
            </a:r>
            <a:r>
              <a:rPr lang="en-US" sz="1600" b="1" dirty="0"/>
              <a:t>Ahead and Prepare. </a:t>
            </a:r>
            <a:r>
              <a:rPr lang="en-US" sz="1600" dirty="0"/>
              <a:t>Proper planning and </a:t>
            </a:r>
            <a:r>
              <a:rPr lang="en-US" sz="1600" dirty="0" smtClean="0"/>
              <a:t>preparation for </a:t>
            </a:r>
            <a:r>
              <a:rPr lang="en-US" sz="1600" dirty="0"/>
              <a:t>a fishing trip helps ensure a safe and enjoyable </a:t>
            </a:r>
            <a:r>
              <a:rPr lang="en-US" sz="1600" dirty="0" smtClean="0"/>
              <a:t>experience while </a:t>
            </a:r>
            <a:r>
              <a:rPr lang="en-US" sz="1600" dirty="0"/>
              <a:t>minimizing damage to natural and </a:t>
            </a:r>
            <a:r>
              <a:rPr lang="en-US" sz="1600" dirty="0" smtClean="0"/>
              <a:t>cultural resources</a:t>
            </a:r>
            <a:r>
              <a:rPr lang="en-US" sz="1600" dirty="0"/>
              <a:t>. Anglers who plan ahead can avoid </a:t>
            </a:r>
            <a:r>
              <a:rPr lang="en-US" sz="1600" dirty="0" smtClean="0"/>
              <a:t>unexpected situations </a:t>
            </a:r>
            <a:r>
              <a:rPr lang="en-US" sz="1600" dirty="0"/>
              <a:t>and minimize their impact by complying </a:t>
            </a:r>
            <a:r>
              <a:rPr lang="en-US" sz="1600" dirty="0" smtClean="0"/>
              <a:t>with area </a:t>
            </a:r>
            <a:r>
              <a:rPr lang="en-US" sz="1600" dirty="0"/>
              <a:t>game and fish laws, such as size and catch limits, </a:t>
            </a:r>
            <a:r>
              <a:rPr lang="en-US" sz="1600" dirty="0" smtClean="0"/>
              <a:t>tackle and </a:t>
            </a:r>
            <a:r>
              <a:rPr lang="en-US" sz="1600" dirty="0"/>
              <a:t>bait regulations, and seasonal restrictions. Failure </a:t>
            </a:r>
            <a:r>
              <a:rPr lang="en-US" sz="1600" dirty="0" smtClean="0"/>
              <a:t>to know </a:t>
            </a:r>
            <a:r>
              <a:rPr lang="en-US" sz="1600" dirty="0"/>
              <a:t>and obey these laws can lead to an arrest and a </a:t>
            </a:r>
            <a:r>
              <a:rPr lang="en-US" sz="1600" dirty="0" smtClean="0"/>
              <a:t>fine. Be </a:t>
            </a:r>
            <a:r>
              <a:rPr lang="en-US" sz="1600" dirty="0"/>
              <a:t>sure to obtain a fishing license if necessary and any </a:t>
            </a:r>
            <a:r>
              <a:rPr lang="en-US" sz="1600" dirty="0" smtClean="0"/>
              <a:t>other needed </a:t>
            </a:r>
            <a:r>
              <a:rPr lang="en-US" sz="1600" dirty="0"/>
              <a:t>permits or permission before heading out on </a:t>
            </a:r>
            <a:r>
              <a:rPr lang="en-US" sz="1600" dirty="0" smtClean="0"/>
              <a:t>your fishing </a:t>
            </a:r>
            <a:r>
              <a:rPr lang="en-US" sz="1600" dirty="0"/>
              <a:t>adventure.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336" y="116632"/>
            <a:ext cx="1400944" cy="1400944"/>
          </a:xfrm>
          <a:prstGeom prst="rect">
            <a:avLst/>
          </a:prstGeom>
        </p:spPr>
      </p:pic>
    </p:spTree>
    <p:extLst>
      <p:ext uri="{BB962C8B-B14F-4D97-AF65-F5344CB8AC3E}">
        <p14:creationId xmlns:p14="http://schemas.microsoft.com/office/powerpoint/2010/main" val="13370218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HelveticaNeueLT Pro 33 ThEx" pitchFamily="34" charset="0"/>
              </a:rPr>
              <a:t>Leave No Trace</a:t>
            </a:r>
            <a:endParaRPr lang="en-US" dirty="0"/>
          </a:p>
        </p:txBody>
      </p:sp>
      <p:sp>
        <p:nvSpPr>
          <p:cNvPr id="3" name="Content Placeholder 2"/>
          <p:cNvSpPr>
            <a:spLocks noGrp="1"/>
          </p:cNvSpPr>
          <p:nvPr>
            <p:ph idx="1"/>
          </p:nvPr>
        </p:nvSpPr>
        <p:spPr/>
        <p:txBody>
          <a:bodyPr/>
          <a:lstStyle/>
          <a:p>
            <a:pPr>
              <a:buFont typeface="+mj-lt"/>
              <a:buAutoNum type="arabicPeriod" startAt="2"/>
            </a:pPr>
            <a:r>
              <a:rPr lang="en-US" sz="1800" b="1" dirty="0"/>
              <a:t>Travel and Camp on Durable Surfaces. </a:t>
            </a:r>
            <a:r>
              <a:rPr lang="en-US" sz="1800" dirty="0"/>
              <a:t>Whether you </a:t>
            </a:r>
            <a:r>
              <a:rPr lang="en-US" sz="1800" dirty="0" smtClean="0"/>
              <a:t>fish for </a:t>
            </a:r>
            <a:r>
              <a:rPr lang="en-US" sz="1800" dirty="0"/>
              <a:t>a few hours or an entire day, or you plan to camp </a:t>
            </a:r>
            <a:r>
              <a:rPr lang="en-US" sz="1800" dirty="0" smtClean="0"/>
              <a:t>and fish</a:t>
            </a:r>
            <a:r>
              <a:rPr lang="en-US" sz="1800" dirty="0"/>
              <a:t>, it is important to minimize your impact on the </a:t>
            </a:r>
            <a:r>
              <a:rPr lang="en-US" sz="1800" dirty="0" smtClean="0"/>
              <a:t>land. Damage </a:t>
            </a:r>
            <a:r>
              <a:rPr lang="en-US" sz="1800" dirty="0"/>
              <a:t>to land occurs when visitors trample vegetation </a:t>
            </a:r>
            <a:r>
              <a:rPr lang="en-US" sz="1800" dirty="0" smtClean="0"/>
              <a:t>or communities </a:t>
            </a:r>
            <a:r>
              <a:rPr lang="en-US" sz="1800" dirty="0"/>
              <a:t>of organisms beyond recovery. The </a:t>
            </a:r>
            <a:r>
              <a:rPr lang="en-US" sz="1800" dirty="0" smtClean="0"/>
              <a:t>resulting barren </a:t>
            </a:r>
            <a:r>
              <a:rPr lang="en-US" sz="1800" dirty="0"/>
              <a:t>areas develop into undesirable trails, campsites, </a:t>
            </a:r>
            <a:r>
              <a:rPr lang="en-US" sz="1800" dirty="0" smtClean="0"/>
              <a:t>and fishing </a:t>
            </a:r>
            <a:r>
              <a:rPr lang="en-US" sz="1800" dirty="0"/>
              <a:t>spots and cause soil to erode. If fishing from shore </a:t>
            </a:r>
            <a:r>
              <a:rPr lang="en-US" sz="1800" dirty="0" smtClean="0"/>
              <a:t>in high-use </a:t>
            </a:r>
            <a:r>
              <a:rPr lang="en-US" sz="1800" dirty="0"/>
              <a:t>areas, concentrate activity where vegetation </a:t>
            </a:r>
            <a:r>
              <a:rPr lang="en-US" sz="1800" dirty="0" smtClean="0"/>
              <a:t>is already </a:t>
            </a:r>
            <a:r>
              <a:rPr lang="en-US" sz="1800" dirty="0"/>
              <a:t>absent. Minimize resource damage by using </a:t>
            </a:r>
            <a:r>
              <a:rPr lang="en-US" sz="1800" dirty="0" smtClean="0"/>
              <a:t>existing trails </a:t>
            </a:r>
            <a:r>
              <a:rPr lang="en-US" sz="1800" dirty="0"/>
              <a:t>and selecting designated or existing fishing areas</a:t>
            </a:r>
            <a:r>
              <a:rPr lang="en-US" sz="1800" dirty="0" smtClean="0"/>
              <a:t>. </a:t>
            </a:r>
            <a:r>
              <a:rPr lang="en-US" sz="1800" dirty="0"/>
              <a:t>If camping overnight, always camp at least 200 feet </a:t>
            </a:r>
            <a:r>
              <a:rPr lang="en-US" sz="1800" dirty="0" smtClean="0"/>
              <a:t>from shorelines. </a:t>
            </a:r>
            <a:r>
              <a:rPr lang="en-US" sz="1800" dirty="0"/>
              <a:t>It is especially important to avoid impacting stream </a:t>
            </a:r>
            <a:r>
              <a:rPr lang="en-US" sz="1800" dirty="0" smtClean="0"/>
              <a:t>banks and </a:t>
            </a:r>
            <a:r>
              <a:rPr lang="en-US" sz="1800" dirty="0"/>
              <a:t>lakesides.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336" y="116632"/>
            <a:ext cx="1400944" cy="1400944"/>
          </a:xfrm>
          <a:prstGeom prst="rect">
            <a:avLst/>
          </a:prstGeom>
        </p:spPr>
      </p:pic>
    </p:spTree>
    <p:extLst>
      <p:ext uri="{BB962C8B-B14F-4D97-AF65-F5344CB8AC3E}">
        <p14:creationId xmlns:p14="http://schemas.microsoft.com/office/powerpoint/2010/main" val="11364471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HelveticaNeueLT Pro 33 ThEx" pitchFamily="34" charset="0"/>
              </a:rPr>
              <a:t>Leave No Trace</a:t>
            </a:r>
            <a:endParaRPr lang="en-US" dirty="0"/>
          </a:p>
        </p:txBody>
      </p:sp>
      <p:sp>
        <p:nvSpPr>
          <p:cNvPr id="3" name="Content Placeholder 2"/>
          <p:cNvSpPr>
            <a:spLocks noGrp="1"/>
          </p:cNvSpPr>
          <p:nvPr>
            <p:ph idx="1"/>
          </p:nvPr>
        </p:nvSpPr>
        <p:spPr>
          <a:xfrm>
            <a:off x="1908175" y="1517576"/>
            <a:ext cx="6778625" cy="4608587"/>
          </a:xfrm>
        </p:spPr>
        <p:txBody>
          <a:bodyPr/>
          <a:lstStyle/>
          <a:p>
            <a:pPr>
              <a:buFont typeface="+mj-lt"/>
              <a:buAutoNum type="arabicPeriod" startAt="3"/>
            </a:pPr>
            <a:r>
              <a:rPr lang="en-US" sz="1800" b="1" dirty="0"/>
              <a:t>Dispose of Waste Properly. </a:t>
            </a:r>
            <a:r>
              <a:rPr lang="en-US" sz="1800" dirty="0"/>
              <a:t>Pack it in; pack it out. </a:t>
            </a:r>
            <a:r>
              <a:rPr lang="en-US" sz="1800" dirty="0" smtClean="0"/>
              <a:t>This simple </a:t>
            </a:r>
            <a:r>
              <a:rPr lang="en-US" sz="1800" dirty="0"/>
              <a:t>yet effective saying motivates outdoor visitors to </a:t>
            </a:r>
            <a:r>
              <a:rPr lang="en-US" sz="1800" dirty="0" smtClean="0"/>
              <a:t>take their </a:t>
            </a:r>
            <a:r>
              <a:rPr lang="en-US" sz="1800" dirty="0"/>
              <a:t>trash home with them. Inspect your fishing spot, </a:t>
            </a:r>
            <a:r>
              <a:rPr lang="en-US" sz="1800" dirty="0" smtClean="0"/>
              <a:t>boat, or </a:t>
            </a:r>
            <a:r>
              <a:rPr lang="en-US" sz="1800" dirty="0"/>
              <a:t>campsite for trash or spilled foods. Accept the </a:t>
            </a:r>
            <a:r>
              <a:rPr lang="en-US" sz="1800" dirty="0" smtClean="0"/>
              <a:t>challenge of </a:t>
            </a:r>
            <a:r>
              <a:rPr lang="en-US" sz="1800" dirty="0"/>
              <a:t>packing out all trash, leftover food or bait, and used </a:t>
            </a:r>
            <a:r>
              <a:rPr lang="en-US" sz="1800" dirty="0" smtClean="0"/>
              <a:t>or broken </a:t>
            </a:r>
            <a:r>
              <a:rPr lang="en-US" sz="1800" dirty="0"/>
              <a:t>fishing line. Use designated fish cleaning areas </a:t>
            </a:r>
            <a:r>
              <a:rPr lang="en-US" sz="1800" dirty="0" smtClean="0"/>
              <a:t>or check </a:t>
            </a:r>
            <a:r>
              <a:rPr lang="en-US" sz="1800" dirty="0"/>
              <a:t>with the local game and fish officials if you will </a:t>
            </a:r>
            <a:r>
              <a:rPr lang="en-US" sz="1800" dirty="0" smtClean="0"/>
              <a:t>be fishing </a:t>
            </a:r>
            <a:r>
              <a:rPr lang="en-US" sz="1800" dirty="0"/>
              <a:t>in a more remote </a:t>
            </a:r>
            <a:r>
              <a:rPr lang="en-US" sz="1800" dirty="0" smtClean="0"/>
              <a:t>area. You </a:t>
            </a:r>
            <a:r>
              <a:rPr lang="en-US" sz="1800" dirty="0"/>
              <a:t>must properly dispose of any fish entrails </a:t>
            </a:r>
            <a:r>
              <a:rPr lang="en-US" sz="1800" dirty="0" smtClean="0"/>
              <a:t>or bodily </a:t>
            </a:r>
            <a:r>
              <a:rPr lang="en-US" sz="1800" dirty="0"/>
              <a:t>waste in solid waste facilities or by burying </a:t>
            </a:r>
            <a:r>
              <a:rPr lang="en-US" sz="1800" dirty="0" smtClean="0"/>
              <a:t>them in </a:t>
            </a:r>
            <a:r>
              <a:rPr lang="en-US" sz="1800" dirty="0"/>
              <a:t>a </a:t>
            </a:r>
            <a:r>
              <a:rPr lang="en-US" sz="1800" dirty="0" err="1"/>
              <a:t>cathole</a:t>
            </a:r>
            <a:r>
              <a:rPr lang="en-US" sz="1800" dirty="0"/>
              <a:t>. A </a:t>
            </a:r>
            <a:r>
              <a:rPr lang="en-US" sz="1800" dirty="0" err="1"/>
              <a:t>cathole</a:t>
            </a:r>
            <a:r>
              <a:rPr lang="en-US" sz="1800" dirty="0"/>
              <a:t> should be dug 6 to 8 inches </a:t>
            </a:r>
            <a:r>
              <a:rPr lang="en-US" sz="1800" dirty="0" smtClean="0"/>
              <a:t>deep in </a:t>
            </a:r>
            <a:r>
              <a:rPr lang="en-US" sz="1800" dirty="0"/>
              <a:t>humus soil and should be at least 200 feet from </a:t>
            </a:r>
            <a:r>
              <a:rPr lang="en-US" sz="1800" dirty="0" smtClean="0"/>
              <a:t>water, trails</a:t>
            </a:r>
            <a:r>
              <a:rPr lang="en-US" sz="1800" dirty="0"/>
              <a:t>, and </a:t>
            </a:r>
            <a:r>
              <a:rPr lang="en-US" sz="1800" dirty="0" smtClean="0"/>
              <a:t>campsites. If </a:t>
            </a:r>
            <a:r>
              <a:rPr lang="en-US" sz="1800" dirty="0"/>
              <a:t>cooking in the backcountry, strain food </a:t>
            </a:r>
            <a:r>
              <a:rPr lang="en-US" sz="1800" dirty="0" smtClean="0"/>
              <a:t>particles from </a:t>
            </a:r>
            <a:r>
              <a:rPr lang="en-US" sz="1800" dirty="0"/>
              <a:t>the dishwater and disperse the wastewater at </a:t>
            </a:r>
            <a:r>
              <a:rPr lang="en-US" sz="1800" dirty="0" smtClean="0"/>
              <a:t>least 200 </a:t>
            </a:r>
            <a:r>
              <a:rPr lang="en-US" sz="1800" dirty="0"/>
              <a:t>feet from springs, streams, and lakes. Pack out </a:t>
            </a:r>
            <a:r>
              <a:rPr lang="en-US" sz="1800" dirty="0" smtClean="0"/>
              <a:t>the strained </a:t>
            </a:r>
            <a:r>
              <a:rPr lang="en-US" sz="1800" dirty="0"/>
              <a:t>food particles. Use biodegradable soap 200 feet </a:t>
            </a:r>
            <a:r>
              <a:rPr lang="en-US" sz="1800" dirty="0" smtClean="0"/>
              <a:t>or more </a:t>
            </a:r>
            <a:r>
              <a:rPr lang="en-US" sz="1800" dirty="0"/>
              <a:t>from any water source.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336" y="116632"/>
            <a:ext cx="1400944" cy="1400944"/>
          </a:xfrm>
          <a:prstGeom prst="rect">
            <a:avLst/>
          </a:prstGeom>
        </p:spPr>
      </p:pic>
    </p:spTree>
    <p:extLst>
      <p:ext uri="{BB962C8B-B14F-4D97-AF65-F5344CB8AC3E}">
        <p14:creationId xmlns:p14="http://schemas.microsoft.com/office/powerpoint/2010/main" val="36466925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HelveticaNeueLT Pro 33 ThEx" pitchFamily="34" charset="0"/>
              </a:rPr>
              <a:t>Leave No Trace</a:t>
            </a:r>
            <a:endParaRPr lang="en-US" dirty="0"/>
          </a:p>
        </p:txBody>
      </p:sp>
      <p:sp>
        <p:nvSpPr>
          <p:cNvPr id="3" name="Content Placeholder 2"/>
          <p:cNvSpPr>
            <a:spLocks noGrp="1"/>
          </p:cNvSpPr>
          <p:nvPr>
            <p:ph idx="1"/>
          </p:nvPr>
        </p:nvSpPr>
        <p:spPr/>
        <p:txBody>
          <a:bodyPr/>
          <a:lstStyle/>
          <a:p>
            <a:pPr>
              <a:buFont typeface="+mj-lt"/>
              <a:buAutoNum type="arabicPeriod" startAt="4"/>
            </a:pPr>
            <a:r>
              <a:rPr lang="en-US" sz="1800" b="1" dirty="0"/>
              <a:t>Leave What You Find. </a:t>
            </a:r>
            <a:r>
              <a:rPr lang="en-US" sz="1800" dirty="0"/>
              <a:t>Allow others a sense of discovery, </a:t>
            </a:r>
            <a:r>
              <a:rPr lang="en-US" sz="1800" dirty="0" smtClean="0"/>
              <a:t>and preserve </a:t>
            </a:r>
            <a:r>
              <a:rPr lang="en-US" sz="1800" dirty="0"/>
              <a:t>the past. Leave rocks, plants, animals, </a:t>
            </a:r>
            <a:r>
              <a:rPr lang="en-US" sz="1800" dirty="0" smtClean="0"/>
              <a:t>archaeological artifacts</a:t>
            </a:r>
            <a:r>
              <a:rPr lang="en-US" sz="1800" dirty="0"/>
              <a:t>, and other objects as you find them. Examine but </a:t>
            </a:r>
            <a:r>
              <a:rPr lang="en-US" sz="1800" dirty="0" smtClean="0"/>
              <a:t>do not </a:t>
            </a:r>
            <a:r>
              <a:rPr lang="en-US" sz="1800" dirty="0"/>
              <a:t>touch cultural or historical structures and artifacts </a:t>
            </a:r>
            <a:r>
              <a:rPr lang="en-US" sz="1800" dirty="0" smtClean="0"/>
              <a:t>that you </a:t>
            </a:r>
            <a:r>
              <a:rPr lang="en-US" sz="1800" dirty="0"/>
              <a:t>may stumble across. It may be illegal to remove artifacts</a:t>
            </a:r>
            <a:r>
              <a:rPr lang="en-US" sz="1800" dirty="0" smtClean="0"/>
              <a:t>.</a:t>
            </a:r>
            <a:r>
              <a:rPr lang="en-US" sz="1800" dirty="0"/>
              <a:t> Good fishing spots are found, </a:t>
            </a:r>
            <a:r>
              <a:rPr lang="en-US" sz="1800" dirty="0" smtClean="0"/>
              <a:t>not made</a:t>
            </a:r>
            <a:r>
              <a:rPr lang="en-US" sz="1800" dirty="0"/>
              <a:t>. Avoid altering a site, </a:t>
            </a:r>
            <a:r>
              <a:rPr lang="en-US" sz="1800" dirty="0" smtClean="0"/>
              <a:t>digging trenches</a:t>
            </a:r>
            <a:r>
              <a:rPr lang="en-US" sz="1800" dirty="0"/>
              <a:t>, or building structures. </a:t>
            </a:r>
            <a:r>
              <a:rPr lang="en-US" sz="1800" dirty="0" smtClean="0"/>
              <a:t>Never hammer </a:t>
            </a:r>
            <a:r>
              <a:rPr lang="en-US" sz="1800" dirty="0"/>
              <a:t>nails into trees, hack at </a:t>
            </a:r>
            <a:r>
              <a:rPr lang="en-US" sz="1800" dirty="0" smtClean="0"/>
              <a:t>trees with </a:t>
            </a:r>
            <a:r>
              <a:rPr lang="en-US" sz="1800" dirty="0"/>
              <a:t>hatchets or saws, or damage </a:t>
            </a:r>
            <a:r>
              <a:rPr lang="en-US" sz="1800" dirty="0" smtClean="0"/>
              <a:t>bark and </a:t>
            </a:r>
            <a:r>
              <a:rPr lang="en-US" sz="1800" dirty="0"/>
              <a:t>roots by tying horses to trees </a:t>
            </a:r>
            <a:r>
              <a:rPr lang="en-US" sz="1800" dirty="0" smtClean="0"/>
              <a:t>for extended </a:t>
            </a:r>
            <a:r>
              <a:rPr lang="en-US" sz="1800" dirty="0"/>
              <a:t>periods. Replace </a:t>
            </a:r>
            <a:r>
              <a:rPr lang="en-US" sz="1800" dirty="0" smtClean="0"/>
              <a:t>surface rocks </a:t>
            </a:r>
            <a:r>
              <a:rPr lang="en-US" sz="1800" dirty="0"/>
              <a:t>or twigs that have </a:t>
            </a:r>
            <a:r>
              <a:rPr lang="en-US" sz="1800" dirty="0" smtClean="0"/>
              <a:t>been cleared </a:t>
            </a:r>
            <a:r>
              <a:rPr lang="en-US" sz="1800" dirty="0"/>
              <a:t>from the fishing spot </a:t>
            </a:r>
            <a:r>
              <a:rPr lang="en-US" sz="1800" dirty="0" smtClean="0"/>
              <a:t>or campsite</a:t>
            </a:r>
            <a:r>
              <a:rPr lang="en-US" sz="1800" dirty="0"/>
              <a:t>. On high-impact sites, </a:t>
            </a:r>
            <a:r>
              <a:rPr lang="en-US" sz="1800" dirty="0" smtClean="0"/>
              <a:t>clean the </a:t>
            </a:r>
            <a:r>
              <a:rPr lang="en-US" sz="1800" dirty="0"/>
              <a:t>area and dismantle </a:t>
            </a:r>
            <a:r>
              <a:rPr lang="en-US" sz="1800" dirty="0" smtClean="0"/>
              <a:t>inappropriate user-built </a:t>
            </a:r>
            <a:r>
              <a:rPr lang="en-US" sz="1800" dirty="0"/>
              <a:t>facilities such as log seats </a:t>
            </a:r>
            <a:r>
              <a:rPr lang="en-US" sz="1800" dirty="0" smtClean="0"/>
              <a:t>or tables </a:t>
            </a:r>
            <a:r>
              <a:rPr lang="en-US" sz="1800" dirty="0"/>
              <a:t>and multiple fire rings.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336" y="116632"/>
            <a:ext cx="1400944" cy="1400944"/>
          </a:xfrm>
          <a:prstGeom prst="rect">
            <a:avLst/>
          </a:prstGeom>
        </p:spPr>
      </p:pic>
    </p:spTree>
    <p:extLst>
      <p:ext uri="{BB962C8B-B14F-4D97-AF65-F5344CB8AC3E}">
        <p14:creationId xmlns:p14="http://schemas.microsoft.com/office/powerpoint/2010/main" val="35331223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HelveticaNeueLT Pro 33 ThEx" pitchFamily="34" charset="0"/>
              </a:rPr>
              <a:t>Leave No Trace</a:t>
            </a:r>
            <a:endParaRPr lang="en-US" dirty="0"/>
          </a:p>
        </p:txBody>
      </p:sp>
      <p:sp>
        <p:nvSpPr>
          <p:cNvPr id="3" name="Content Placeholder 2"/>
          <p:cNvSpPr>
            <a:spLocks noGrp="1"/>
          </p:cNvSpPr>
          <p:nvPr>
            <p:ph idx="1"/>
          </p:nvPr>
        </p:nvSpPr>
        <p:spPr/>
        <p:txBody>
          <a:bodyPr/>
          <a:lstStyle/>
          <a:p>
            <a:pPr>
              <a:buFont typeface="+mj-lt"/>
              <a:buAutoNum type="arabicPeriod" startAt="5"/>
            </a:pPr>
            <a:r>
              <a:rPr lang="en-US" sz="1800" b="1" dirty="0"/>
              <a:t>Minimize Campfire Impacts. </a:t>
            </a:r>
            <a:r>
              <a:rPr lang="en-US" sz="1800" dirty="0"/>
              <a:t>If you plan to cook </a:t>
            </a:r>
            <a:r>
              <a:rPr lang="en-US" sz="1800" dirty="0" smtClean="0"/>
              <a:t>what you </a:t>
            </a:r>
            <a:r>
              <a:rPr lang="en-US" sz="1800" dirty="0"/>
              <a:t>catch while on a fishing trip, consider the potential </a:t>
            </a:r>
            <a:r>
              <a:rPr lang="en-US" sz="1800" dirty="0" smtClean="0"/>
              <a:t>for resource </a:t>
            </a:r>
            <a:r>
              <a:rPr lang="en-US" sz="1800" dirty="0"/>
              <a:t>damage. Some people would not think of </a:t>
            </a:r>
            <a:r>
              <a:rPr lang="en-US" sz="1800" dirty="0" smtClean="0"/>
              <a:t>cooking or </a:t>
            </a:r>
            <a:r>
              <a:rPr lang="en-US" sz="1800" dirty="0"/>
              <a:t>camping in the outdoors without a campfire. Yet </a:t>
            </a:r>
            <a:r>
              <a:rPr lang="en-US" sz="1800" dirty="0" smtClean="0"/>
              <a:t>the naturalness </a:t>
            </a:r>
            <a:r>
              <a:rPr lang="en-US" sz="1800" dirty="0"/>
              <a:t>of many areas has been degraded by </a:t>
            </a:r>
            <a:r>
              <a:rPr lang="en-US" sz="1800" dirty="0" smtClean="0"/>
              <a:t>overuse of </a:t>
            </a:r>
            <a:r>
              <a:rPr lang="en-US" sz="1800" dirty="0"/>
              <a:t>fires and increasing demand for firewood. A </a:t>
            </a:r>
            <a:r>
              <a:rPr lang="en-US" sz="1800" dirty="0" smtClean="0"/>
              <a:t>low-impact alternative </a:t>
            </a:r>
            <a:r>
              <a:rPr lang="en-US" sz="1800" dirty="0"/>
              <a:t>is to use a lightweight camp stove. Stoves </a:t>
            </a:r>
            <a:r>
              <a:rPr lang="en-US" sz="1800" dirty="0" smtClean="0"/>
              <a:t>are fast</a:t>
            </a:r>
            <a:r>
              <a:rPr lang="en-US" sz="1800" dirty="0"/>
              <a:t>, eliminate the need for firewood, and make </a:t>
            </a:r>
            <a:r>
              <a:rPr lang="en-US" sz="1800" dirty="0" smtClean="0"/>
              <a:t>cleanup after </a:t>
            </a:r>
            <a:r>
              <a:rPr lang="en-US" sz="1800" dirty="0"/>
              <a:t>meals easier.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336" y="116632"/>
            <a:ext cx="1400944" cy="1400944"/>
          </a:xfrm>
          <a:prstGeom prst="rect">
            <a:avLst/>
          </a:prstGeom>
        </p:spPr>
      </p:pic>
    </p:spTree>
    <p:extLst>
      <p:ext uri="{BB962C8B-B14F-4D97-AF65-F5344CB8AC3E}">
        <p14:creationId xmlns:p14="http://schemas.microsoft.com/office/powerpoint/2010/main" val="11074483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HelveticaNeueLT Pro 33 ThEx" pitchFamily="34" charset="0"/>
              </a:rPr>
              <a:t>Leave No Trace</a:t>
            </a:r>
            <a:endParaRPr lang="en-US" dirty="0"/>
          </a:p>
        </p:txBody>
      </p:sp>
      <p:sp>
        <p:nvSpPr>
          <p:cNvPr id="3" name="Content Placeholder 2"/>
          <p:cNvSpPr>
            <a:spLocks noGrp="1"/>
          </p:cNvSpPr>
          <p:nvPr>
            <p:ph idx="1"/>
          </p:nvPr>
        </p:nvSpPr>
        <p:spPr/>
        <p:txBody>
          <a:bodyPr/>
          <a:lstStyle/>
          <a:p>
            <a:pPr>
              <a:buFont typeface="+mj-lt"/>
              <a:buAutoNum type="arabicPeriod" startAt="6"/>
            </a:pPr>
            <a:r>
              <a:rPr lang="en-US" sz="1800" b="1" dirty="0"/>
              <a:t>Respect Wildlife. </a:t>
            </a:r>
            <a:r>
              <a:rPr lang="en-US" sz="1800" dirty="0"/>
              <a:t>Help keep wildlife wild. While </a:t>
            </a:r>
            <a:r>
              <a:rPr lang="en-US" sz="1800" dirty="0" smtClean="0"/>
              <a:t>fishing, chances </a:t>
            </a:r>
            <a:r>
              <a:rPr lang="en-US" sz="1800" dirty="0"/>
              <a:t>are you will encounter other wildlife as well, on </a:t>
            </a:r>
            <a:r>
              <a:rPr lang="en-US" sz="1800" dirty="0" smtClean="0"/>
              <a:t>the shore </a:t>
            </a:r>
            <a:r>
              <a:rPr lang="en-US" sz="1800" dirty="0"/>
              <a:t>or in the water. Avoid disturbing animals by </a:t>
            </a:r>
            <a:r>
              <a:rPr lang="en-US" sz="1800" dirty="0" smtClean="0"/>
              <a:t>observing them </a:t>
            </a:r>
            <a:r>
              <a:rPr lang="en-US" sz="1800" dirty="0"/>
              <a:t>from afar and giving them a wide berth. You are </a:t>
            </a:r>
            <a:r>
              <a:rPr lang="en-US" sz="1800" dirty="0" smtClean="0"/>
              <a:t>too close </a:t>
            </a:r>
            <a:r>
              <a:rPr lang="en-US" sz="1800" dirty="0"/>
              <a:t>if an animal alters its normal activities. Never </a:t>
            </a:r>
            <a:r>
              <a:rPr lang="en-US" sz="1800" dirty="0" smtClean="0"/>
              <a:t>feed wildlife </a:t>
            </a:r>
            <a:r>
              <a:rPr lang="en-US" sz="1800" dirty="0"/>
              <a:t>(except the fish you’re trying to catch, of course</a:t>
            </a:r>
            <a:r>
              <a:rPr lang="en-US" sz="1800" dirty="0" smtClean="0"/>
              <a:t>!). Store </a:t>
            </a:r>
            <a:r>
              <a:rPr lang="en-US" sz="1800" dirty="0"/>
              <a:t>food and garbage securely to avoid </a:t>
            </a:r>
            <a:r>
              <a:rPr lang="en-US" sz="1800" dirty="0" smtClean="0"/>
              <a:t>attracting wildlife</a:t>
            </a:r>
            <a:r>
              <a:rPr lang="en-US" sz="1800" dirty="0"/>
              <a:t>. Be respectful of any catch-and-release areas, </a:t>
            </a:r>
            <a:r>
              <a:rPr lang="en-US" sz="1800" dirty="0" smtClean="0"/>
              <a:t>and return </a:t>
            </a:r>
            <a:r>
              <a:rPr lang="en-US" sz="1800" dirty="0"/>
              <a:t>unharmed to the water any fish that you do </a:t>
            </a:r>
            <a:r>
              <a:rPr lang="en-US" sz="1800" dirty="0" smtClean="0"/>
              <a:t>not plan </a:t>
            </a:r>
            <a:r>
              <a:rPr lang="en-US" sz="1800" dirty="0"/>
              <a:t>to eat or that exceed the designated limit.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336" y="116632"/>
            <a:ext cx="1400944" cy="1400944"/>
          </a:xfrm>
          <a:prstGeom prst="rect">
            <a:avLst/>
          </a:prstGeom>
        </p:spPr>
      </p:pic>
    </p:spTree>
    <p:extLst>
      <p:ext uri="{BB962C8B-B14F-4D97-AF65-F5344CB8AC3E}">
        <p14:creationId xmlns:p14="http://schemas.microsoft.com/office/powerpoint/2010/main" val="27346615"/>
      </p:ext>
    </p:extLst>
  </p:cSld>
  <p:clrMapOvr>
    <a:masterClrMapping/>
  </p:clrMapOvr>
</p:sld>
</file>

<file path=ppt/theme/theme1.xml><?xml version="1.0" encoding="utf-8"?>
<a:theme xmlns:a="http://schemas.openxmlformats.org/drawingml/2006/main" name="template">
  <a:themeElements>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fontScheme name="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lnDef>
  </a:objectDefaults>
  <a:extraClrSchemeLst>
    <a:extraClrScheme>
      <a:clrScheme name="template 1">
        <a:dk1>
          <a:srgbClr val="4D4D4D"/>
        </a:dk1>
        <a:lt1>
          <a:srgbClr val="FFFFFF"/>
        </a:lt1>
        <a:dk2>
          <a:srgbClr val="000000"/>
        </a:dk2>
        <a:lt2>
          <a:srgbClr val="D5E1F3"/>
        </a:lt2>
        <a:accent1>
          <a:srgbClr val="BC4417"/>
        </a:accent1>
        <a:accent2>
          <a:srgbClr val="CF9C1C"/>
        </a:accent2>
        <a:accent3>
          <a:srgbClr val="FFFFFF"/>
        </a:accent3>
        <a:accent4>
          <a:srgbClr val="404040"/>
        </a:accent4>
        <a:accent5>
          <a:srgbClr val="DAB0AB"/>
        </a:accent5>
        <a:accent6>
          <a:srgbClr val="BB8D18"/>
        </a:accent6>
        <a:hlink>
          <a:srgbClr val="E8C97C"/>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986615"/>
        </a:lt2>
        <a:accent1>
          <a:srgbClr val="BF4413"/>
        </a:accent1>
        <a:accent2>
          <a:srgbClr val="FFAB21"/>
        </a:accent2>
        <a:accent3>
          <a:srgbClr val="FFFFFF"/>
        </a:accent3>
        <a:accent4>
          <a:srgbClr val="404040"/>
        </a:accent4>
        <a:accent5>
          <a:srgbClr val="DCB0AA"/>
        </a:accent5>
        <a:accent6>
          <a:srgbClr val="E79B1D"/>
        </a:accent6>
        <a:hlink>
          <a:srgbClr val="C5A379"/>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4A1B17"/>
        </a:lt2>
        <a:accent1>
          <a:srgbClr val="C66C00"/>
        </a:accent1>
        <a:accent2>
          <a:srgbClr val="FED416"/>
        </a:accent2>
        <a:accent3>
          <a:srgbClr val="FFFFFF"/>
        </a:accent3>
        <a:accent4>
          <a:srgbClr val="404040"/>
        </a:accent4>
        <a:accent5>
          <a:srgbClr val="DFBAAA"/>
        </a:accent5>
        <a:accent6>
          <a:srgbClr val="E6C013"/>
        </a:accent6>
        <a:hlink>
          <a:srgbClr val="FFDE93"/>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570301"/>
        </a:lt2>
        <a:accent1>
          <a:srgbClr val="D37E00"/>
        </a:accent1>
        <a:accent2>
          <a:srgbClr val="F5CB03"/>
        </a:accent2>
        <a:accent3>
          <a:srgbClr val="FFFFFF"/>
        </a:accent3>
        <a:accent4>
          <a:srgbClr val="404040"/>
        </a:accent4>
        <a:accent5>
          <a:srgbClr val="E6C0AA"/>
        </a:accent5>
        <a:accent6>
          <a:srgbClr val="DEB802"/>
        </a:accent6>
        <a:hlink>
          <a:srgbClr val="D86001"/>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713C0C"/>
        </a:lt2>
        <a:accent1>
          <a:srgbClr val="E4B058"/>
        </a:accent1>
        <a:accent2>
          <a:srgbClr val="FDD912"/>
        </a:accent2>
        <a:accent3>
          <a:srgbClr val="FFFFFF"/>
        </a:accent3>
        <a:accent4>
          <a:srgbClr val="404040"/>
        </a:accent4>
        <a:accent5>
          <a:srgbClr val="EFD4B4"/>
        </a:accent5>
        <a:accent6>
          <a:srgbClr val="E5C40F"/>
        </a:accent6>
        <a:hlink>
          <a:srgbClr val="E0630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953900"/>
        </a:lt2>
        <a:accent1>
          <a:srgbClr val="B65300"/>
        </a:accent1>
        <a:accent2>
          <a:srgbClr val="CE6A00"/>
        </a:accent2>
        <a:accent3>
          <a:srgbClr val="FFFFFF"/>
        </a:accent3>
        <a:accent4>
          <a:srgbClr val="404040"/>
        </a:accent4>
        <a:accent5>
          <a:srgbClr val="D7B3AA"/>
        </a:accent5>
        <a:accent6>
          <a:srgbClr val="BA5F00"/>
        </a:accent6>
        <a:hlink>
          <a:srgbClr val="F0A806"/>
        </a:hlink>
        <a:folHlink>
          <a:srgbClr val="FFE6C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D87200"/>
        </a:lt2>
        <a:accent1>
          <a:srgbClr val="E29B07"/>
        </a:accent1>
        <a:accent2>
          <a:srgbClr val="EDBF03"/>
        </a:accent2>
        <a:accent3>
          <a:srgbClr val="FFFFFF"/>
        </a:accent3>
        <a:accent4>
          <a:srgbClr val="404040"/>
        </a:accent4>
        <a:accent5>
          <a:srgbClr val="EECBAA"/>
        </a:accent5>
        <a:accent6>
          <a:srgbClr val="D7AD02"/>
        </a:accent6>
        <a:hlink>
          <a:srgbClr val="7CA43F"/>
        </a:hlink>
        <a:folHlink>
          <a:srgbClr val="FFE6C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D24D06"/>
        </a:lt2>
        <a:accent1>
          <a:srgbClr val="E59709"/>
        </a:accent1>
        <a:accent2>
          <a:srgbClr val="E9AC24"/>
        </a:accent2>
        <a:accent3>
          <a:srgbClr val="FFFFFF"/>
        </a:accent3>
        <a:accent4>
          <a:srgbClr val="404040"/>
        </a:accent4>
        <a:accent5>
          <a:srgbClr val="F0C9AA"/>
        </a:accent5>
        <a:accent6>
          <a:srgbClr val="D39B20"/>
        </a:accent6>
        <a:hlink>
          <a:srgbClr val="F7B80B"/>
        </a:hlink>
        <a:folHlink>
          <a:srgbClr val="FFE6C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CD5003"/>
        </a:lt2>
        <a:accent1>
          <a:srgbClr val="419DCF"/>
        </a:accent1>
        <a:accent2>
          <a:srgbClr val="BC1F1F"/>
        </a:accent2>
        <a:accent3>
          <a:srgbClr val="FFFFFF"/>
        </a:accent3>
        <a:accent4>
          <a:srgbClr val="404040"/>
        </a:accent4>
        <a:accent5>
          <a:srgbClr val="B0CCE4"/>
        </a:accent5>
        <a:accent6>
          <a:srgbClr val="AA1B1B"/>
        </a:accent6>
        <a:hlink>
          <a:srgbClr val="FFE42F"/>
        </a:hlink>
        <a:folHlink>
          <a:srgbClr val="FFE6C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000000"/>
        </a:dk2>
        <a:lt2>
          <a:srgbClr val="DF2905"/>
        </a:lt2>
        <a:accent1>
          <a:srgbClr val="D05203"/>
        </a:accent1>
        <a:accent2>
          <a:srgbClr val="72A3E1"/>
        </a:accent2>
        <a:accent3>
          <a:srgbClr val="FFFFFF"/>
        </a:accent3>
        <a:accent4>
          <a:srgbClr val="404040"/>
        </a:accent4>
        <a:accent5>
          <a:srgbClr val="E4B3AA"/>
        </a:accent5>
        <a:accent6>
          <a:srgbClr val="6793CC"/>
        </a:accent6>
        <a:hlink>
          <a:srgbClr val="F3A105"/>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1149</TotalTime>
  <Words>11279</Words>
  <Application>Microsoft Office PowerPoint</Application>
  <PresentationFormat>On-screen Show (4:3)</PresentationFormat>
  <Paragraphs>464</Paragraphs>
  <Slides>134</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134</vt:i4>
      </vt:variant>
    </vt:vector>
  </HeadingPairs>
  <TitlesOfParts>
    <vt:vector size="140" baseType="lpstr">
      <vt:lpstr>Arial</vt:lpstr>
      <vt:lpstr>DejaVu Sans</vt:lpstr>
      <vt:lpstr>HelveticaNeueLT Pro 33 ThEx</vt:lpstr>
      <vt:lpstr>Verdana</vt:lpstr>
      <vt:lpstr>template</vt:lpstr>
      <vt:lpstr>Custom Design</vt:lpstr>
      <vt:lpstr>Troop 344/9344 Pemberville, OH</vt:lpstr>
      <vt:lpstr>Requirements</vt:lpstr>
      <vt:lpstr>Requirements</vt:lpstr>
      <vt:lpstr>Requirement 1a &amp; 1d</vt:lpstr>
      <vt:lpstr>Hazards of Fishing</vt:lpstr>
      <vt:lpstr>Keeping Safe while Fishing</vt:lpstr>
      <vt:lpstr>Keeping Safe while Fishing</vt:lpstr>
      <vt:lpstr>Requirement 1b</vt:lpstr>
      <vt:lpstr>First Aid  and Fishing</vt:lpstr>
      <vt:lpstr>First Aid and Fishing</vt:lpstr>
      <vt:lpstr>First Aid and Fishing</vt:lpstr>
      <vt:lpstr>First Aid  and Fishing</vt:lpstr>
      <vt:lpstr>First Aid  and Fishing</vt:lpstr>
      <vt:lpstr>First Aid  and Fishing</vt:lpstr>
      <vt:lpstr>First Aid and Fishing</vt:lpstr>
      <vt:lpstr>First Aid and Fishing</vt:lpstr>
      <vt:lpstr>First Aid and Fishing</vt:lpstr>
      <vt:lpstr>First Aid  and Fishing</vt:lpstr>
      <vt:lpstr>Requirement 1c</vt:lpstr>
      <vt:lpstr>PowerPoint Presentation</vt:lpstr>
      <vt:lpstr>Requirement 2</vt:lpstr>
      <vt:lpstr>Fishing Outfits</vt:lpstr>
      <vt:lpstr>Fishing Outfits</vt:lpstr>
      <vt:lpstr>Fishing Outfits</vt:lpstr>
      <vt:lpstr>Parts of a Fishing Rod</vt:lpstr>
      <vt:lpstr>Parts of a Fishing Rod</vt:lpstr>
      <vt:lpstr>Parts of a Fishing Rod</vt:lpstr>
      <vt:lpstr>Parts of a Fishing Rod</vt:lpstr>
      <vt:lpstr>Types of Rods</vt:lpstr>
      <vt:lpstr>Types of Rods</vt:lpstr>
      <vt:lpstr>Types of Rods</vt:lpstr>
      <vt:lpstr>Types of Rods</vt:lpstr>
      <vt:lpstr>Types of Rods</vt:lpstr>
      <vt:lpstr>Parts of a Fishing Reel</vt:lpstr>
      <vt:lpstr>Parts of a Fishing Reel</vt:lpstr>
      <vt:lpstr>Parts of a Fishing Reel</vt:lpstr>
      <vt:lpstr>Types of Reels</vt:lpstr>
      <vt:lpstr>Types of Reels</vt:lpstr>
      <vt:lpstr>Requirement 2: Types of Reels</vt:lpstr>
      <vt:lpstr>Requirement 2: Types of Reels</vt:lpstr>
      <vt:lpstr>Care of Rods</vt:lpstr>
      <vt:lpstr>Care of Rods</vt:lpstr>
      <vt:lpstr>Cleaning  Rods</vt:lpstr>
      <vt:lpstr>Storing Rods</vt:lpstr>
      <vt:lpstr>Care of Reels</vt:lpstr>
      <vt:lpstr>Care of Reels</vt:lpstr>
      <vt:lpstr>Requirement 3</vt:lpstr>
      <vt:lpstr>How to Use a Spinning Rod</vt:lpstr>
      <vt:lpstr>How to Use a Spinning Rod</vt:lpstr>
      <vt:lpstr>How to Use a Spinning Rod</vt:lpstr>
      <vt:lpstr>How to Use a Spinning Rod</vt:lpstr>
      <vt:lpstr>How to Use a Spinning Rod</vt:lpstr>
      <vt:lpstr>How to Use a Spinning Rod</vt:lpstr>
      <vt:lpstr>How to Use a Spinning Rod</vt:lpstr>
      <vt:lpstr>How to Use a Spinning Rod</vt:lpstr>
      <vt:lpstr>How to Use a Spinning Rod</vt:lpstr>
      <vt:lpstr>How to Use a Spinning Rod</vt:lpstr>
      <vt:lpstr>How to Use a Spinning Rod</vt:lpstr>
      <vt:lpstr>How to Use a Spinning Rod</vt:lpstr>
      <vt:lpstr>How to Use a Spinning Rod</vt:lpstr>
      <vt:lpstr>How to Use a Spinning Rod</vt:lpstr>
      <vt:lpstr>How to Use a Casting Rod</vt:lpstr>
      <vt:lpstr>How to Use a Casting Rod</vt:lpstr>
      <vt:lpstr>How to Use a Casting Rod</vt:lpstr>
      <vt:lpstr>How to Use a Casting Rod</vt:lpstr>
      <vt:lpstr>How to Use a Casting Rod</vt:lpstr>
      <vt:lpstr>How to Use a Casting Rod</vt:lpstr>
      <vt:lpstr>How to Use a Casting Rod</vt:lpstr>
      <vt:lpstr>How to Use a Casting Rod</vt:lpstr>
      <vt:lpstr>How to Use a Casting Rod</vt:lpstr>
      <vt:lpstr>How to Use a Casting Rod</vt:lpstr>
      <vt:lpstr>Requirement 4</vt:lpstr>
      <vt:lpstr>PowerPoint Presentation</vt:lpstr>
      <vt:lpstr>PowerPoint Presentation</vt:lpstr>
      <vt:lpstr>PowerPoint Presentation</vt:lpstr>
      <vt:lpstr>PowerPoint Presentation</vt:lpstr>
      <vt:lpstr>PowerPoint Presentation</vt:lpstr>
      <vt:lpstr>Requirement 5</vt:lpstr>
      <vt:lpstr>Rattlebaits</vt:lpstr>
      <vt:lpstr>Plastic Worms</vt:lpstr>
      <vt:lpstr>Spinnerbaits</vt:lpstr>
      <vt:lpstr>Jigs</vt:lpstr>
      <vt:lpstr>Jigs</vt:lpstr>
      <vt:lpstr>Minnowbaits  (Plugs)</vt:lpstr>
      <vt:lpstr>Spoons</vt:lpstr>
      <vt:lpstr>Freshwater Natural Baits</vt:lpstr>
      <vt:lpstr>Freshwater Natural Baits</vt:lpstr>
      <vt:lpstr>Freshwater Natural Baits</vt:lpstr>
      <vt:lpstr>Saltwater Natural Baits</vt:lpstr>
      <vt:lpstr>Saltwater Natural Baits</vt:lpstr>
      <vt:lpstr>Saltwater Natural Baits</vt:lpstr>
      <vt:lpstr>Release of Baitfish</vt:lpstr>
      <vt:lpstr>Requirement 6</vt:lpstr>
      <vt:lpstr>Leave No Trace</vt:lpstr>
      <vt:lpstr>Leave No Trace</vt:lpstr>
      <vt:lpstr>Leave No Trace</vt:lpstr>
      <vt:lpstr>Leave No Trace</vt:lpstr>
      <vt:lpstr>Leave No Trace</vt:lpstr>
      <vt:lpstr>Leave No Trace</vt:lpstr>
      <vt:lpstr>Leave No Trace</vt:lpstr>
      <vt:lpstr>Catch and Release</vt:lpstr>
      <vt:lpstr>Requirement 7</vt:lpstr>
      <vt:lpstr>Requirement 7</vt:lpstr>
      <vt:lpstr>Why Do We Have Fishing Regulations?</vt:lpstr>
      <vt:lpstr>Why Do We Have Fishing Regulations?</vt:lpstr>
      <vt:lpstr>Requirement 8</vt:lpstr>
      <vt:lpstr>Requirement 8</vt:lpstr>
      <vt:lpstr>Requirement 9</vt:lpstr>
      <vt:lpstr>PowerPoint Presentation</vt:lpstr>
      <vt:lpstr>Requirement 10</vt:lpstr>
      <vt:lpstr>Cleaning a Fish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Filleting a Fish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Cooking a Fish</vt:lpstr>
      <vt:lpstr>Cooking a Fish</vt:lpstr>
      <vt:lpstr>Cooking a Fish</vt:lpstr>
      <vt:lpstr>Cooking a Fish</vt:lpstr>
      <vt:lpstr>Cooking a Fish</vt:lpstr>
      <vt:lpstr>Cooking a Fish</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PoweredTemplates.com</dc:creator>
  <cp:lastModifiedBy>Terry McKibben</cp:lastModifiedBy>
  <cp:revision>221</cp:revision>
  <dcterms:created xsi:type="dcterms:W3CDTF">2006-06-29T12:15:01Z</dcterms:created>
  <dcterms:modified xsi:type="dcterms:W3CDTF">2020-10-29T17:21:37Z</dcterms:modified>
</cp:coreProperties>
</file>